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0" r:id="rId1"/>
  </p:sldMasterIdLst>
  <p:notesMasterIdLst>
    <p:notesMasterId r:id="rId12"/>
  </p:notesMasterIdLst>
  <p:sldIdLst>
    <p:sldId id="256" r:id="rId2"/>
    <p:sldId id="262" r:id="rId3"/>
    <p:sldId id="261" r:id="rId4"/>
    <p:sldId id="259" r:id="rId5"/>
    <p:sldId id="260" r:id="rId6"/>
    <p:sldId id="257" r:id="rId7"/>
    <p:sldId id="258" r:id="rId8"/>
    <p:sldId id="267" r:id="rId9"/>
    <p:sldId id="264" r:id="rId10"/>
    <p:sldId id="263" r:id="rId11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0FFF0-65E0-402E-8ED4-B134F9F69E9D}" type="datetimeFigureOut">
              <a:rPr lang="en-IE" smtClean="0"/>
              <a:t>03/07/2017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0B6D6-F2F7-42CE-A03B-2D2E94F5528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1237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1E1FB-91BB-4B6E-BB2C-9DB2965F37B8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83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6A8A-3802-479F-906D-FCB9CD693F32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005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E38E-99A5-4550-A929-6079F9A5D3A5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437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F93A-0596-40FB-B1AF-7E0857684FF0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244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E6685-C004-46E2-8A77-D52BE5738010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50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3C9D-6F31-4ED8-97FD-B24418BA413F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49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388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CB74-6EC2-4175-892E-3EB5B4E36C85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51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03EA-527F-445D-B185-575CA52228B1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256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748C-3EF6-4A6D-9936-CBB3BE0A9983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254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BCF3171-F62D-45F7-8AA3-F03BA25CDE39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353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2D74-9D74-405B-9933-B7618775D1C3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601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D4A02FC-50DA-4A7E-A650-87DD058D464B}" type="datetime1">
              <a:rPr lang="en-US" smtClean="0"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43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7787" y="2159306"/>
            <a:ext cx="10157552" cy="1902547"/>
          </a:xfrm>
        </p:spPr>
        <p:txBody>
          <a:bodyPr>
            <a:normAutofit/>
          </a:bodyPr>
          <a:lstStyle/>
          <a:p>
            <a:r>
              <a:rPr lang="en-IE" sz="5800" b="1" dirty="0">
                <a:solidFill>
                  <a:schemeClr val="bg1">
                    <a:lumMod val="50000"/>
                  </a:schemeClr>
                </a:solidFill>
              </a:rPr>
              <a:t>Policy Advisory Committee </a:t>
            </a:r>
            <a:r>
              <a:rPr lang="en-IE" dirty="0" smtClean="0">
                <a:solidFill>
                  <a:schemeClr val="tx1"/>
                </a:solidFill>
              </a:rPr>
              <a:t/>
            </a:r>
            <a:br>
              <a:rPr lang="en-IE" dirty="0" smtClean="0">
                <a:solidFill>
                  <a:schemeClr val="tx1"/>
                </a:solidFill>
              </a:rPr>
            </a:br>
            <a:r>
              <a:rPr lang="en-IE" sz="4000" dirty="0" smtClean="0">
                <a:solidFill>
                  <a:schemeClr val="tx1"/>
                </a:solidFill>
              </a:rPr>
              <a:t>20 June 2017 Meeting  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8468" y="4755912"/>
            <a:ext cx="8800278" cy="1096899"/>
          </a:xfrm>
        </p:spPr>
        <p:txBody>
          <a:bodyPr>
            <a:noAutofit/>
          </a:bodyPr>
          <a:lstStyle/>
          <a:p>
            <a:pPr algn="ctr"/>
            <a:r>
              <a:rPr lang="en-IE" sz="2400" dirty="0" smtClean="0"/>
              <a:t>Updates from the Claim Proposal Working Group</a:t>
            </a:r>
            <a:endParaRPr lang="en-I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6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012" y="1949669"/>
            <a:ext cx="11128907" cy="472242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IE" sz="2400" dirty="0" smtClean="0"/>
              <a:t> Working Group – complete the discussions on the four work streams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IE" sz="2400" dirty="0" smtClean="0"/>
              <a:t> Public Consultation – prepare and issue consultation doc, with infographic / visuals etc. 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IE" sz="2400" dirty="0"/>
              <a:t> </a:t>
            </a:r>
            <a:r>
              <a:rPr lang="en-IE" sz="2400" dirty="0" smtClean="0"/>
              <a:t>Awareness, promotion and marketing – Design the marketing content for the 3 phases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IE" sz="2400" dirty="0"/>
              <a:t> </a:t>
            </a:r>
            <a:r>
              <a:rPr lang="en-IE" sz="2400" dirty="0" smtClean="0"/>
              <a:t>Conclude on API changes (if any) and give 90-days notice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IE" sz="2400" dirty="0"/>
              <a:t> </a:t>
            </a:r>
            <a:r>
              <a:rPr lang="en-IE" sz="2400" dirty="0" smtClean="0"/>
              <a:t>Working Group to report back at next PAC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IE" sz="4000" b="1" dirty="0" smtClean="0">
                <a:solidFill>
                  <a:schemeClr val="bg1">
                    <a:lumMod val="50000"/>
                  </a:schemeClr>
                </a:solidFill>
              </a:rPr>
              <a:t>Next Steps…</a:t>
            </a:r>
            <a:endParaRPr lang="en-IE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06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1406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IE" sz="4000" b="1" dirty="0">
                <a:solidFill>
                  <a:schemeClr val="bg1">
                    <a:lumMod val="50000"/>
                  </a:schemeClr>
                </a:solidFill>
              </a:rPr>
              <a:t>Some issues identified so far…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855" y="1845733"/>
            <a:ext cx="11007968" cy="4979177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 smtClean="0"/>
              <a:t> </a:t>
            </a:r>
            <a:r>
              <a:rPr lang="x-none" sz="2300" dirty="0" smtClean="0">
                <a:solidFill>
                  <a:srgbClr val="FF0000"/>
                </a:solidFill>
              </a:rPr>
              <a:t>Cybersquatting</a:t>
            </a:r>
            <a:r>
              <a:rPr lang="x-none" sz="2300" dirty="0" smtClean="0"/>
              <a:t> </a:t>
            </a:r>
            <a:r>
              <a:rPr lang="x-none" sz="2300" dirty="0"/>
              <a:t>concerns:- the BertieAhern.ie issue</a:t>
            </a:r>
            <a:r>
              <a:rPr lang="x-none" sz="2300" dirty="0" smtClean="0"/>
              <a:t>…….(</a:t>
            </a:r>
            <a:r>
              <a:rPr lang="en-IE" sz="2300" dirty="0" smtClean="0"/>
              <a:t>someone has registered “MY name”)</a:t>
            </a:r>
            <a:endParaRPr lang="en-IE" sz="2300" dirty="0"/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 smtClean="0"/>
              <a:t> </a:t>
            </a:r>
            <a:r>
              <a:rPr lang="x-none" sz="2300" dirty="0" smtClean="0"/>
              <a:t>Potential </a:t>
            </a:r>
            <a:r>
              <a:rPr lang="x-none" sz="2300" dirty="0"/>
              <a:t>for </a:t>
            </a:r>
            <a:r>
              <a:rPr lang="x-none" sz="2300" dirty="0">
                <a:solidFill>
                  <a:srgbClr val="FF0000"/>
                </a:solidFill>
              </a:rPr>
              <a:t>defamation/slander</a:t>
            </a:r>
            <a:r>
              <a:rPr lang="x-none" sz="2300" dirty="0"/>
              <a:t> within the domain name:- eg ”xxxxx-sucks.ie”</a:t>
            </a:r>
            <a:endParaRPr lang="en-IE" sz="2300" dirty="0"/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 smtClean="0"/>
              <a:t> </a:t>
            </a:r>
            <a:r>
              <a:rPr lang="x-none" sz="2300" dirty="0" smtClean="0"/>
              <a:t>Personal </a:t>
            </a:r>
            <a:r>
              <a:rPr lang="x-none" sz="2300" dirty="0"/>
              <a:t>names:- </a:t>
            </a:r>
            <a:r>
              <a:rPr lang="en-IE" sz="2300" dirty="0" smtClean="0"/>
              <a:t>c</a:t>
            </a:r>
            <a:r>
              <a:rPr lang="x-none" sz="2300" dirty="0" smtClean="0"/>
              <a:t>oncern </a:t>
            </a:r>
            <a:r>
              <a:rPr lang="x-none" sz="2300" dirty="0"/>
              <a:t>that a private citizen could register another person's name and be </a:t>
            </a:r>
            <a:r>
              <a:rPr lang="x-none" sz="2300" dirty="0" smtClean="0">
                <a:solidFill>
                  <a:srgbClr val="FF0000"/>
                </a:solidFill>
              </a:rPr>
              <a:t>abusive</a:t>
            </a:r>
            <a:endParaRPr lang="en-IE" sz="2300" dirty="0">
              <a:solidFill>
                <a:srgbClr val="FF0000"/>
              </a:solidFill>
            </a:endParaRPr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 smtClean="0"/>
              <a:t> </a:t>
            </a:r>
            <a:r>
              <a:rPr lang="x-none" sz="2300" dirty="0" smtClean="0"/>
              <a:t>Request </a:t>
            </a:r>
            <a:r>
              <a:rPr lang="x-none" sz="2300" dirty="0"/>
              <a:t>for a long </a:t>
            </a:r>
            <a:r>
              <a:rPr lang="x-none" sz="2300" dirty="0">
                <a:solidFill>
                  <a:srgbClr val="FF0000"/>
                </a:solidFill>
              </a:rPr>
              <a:t>bedding-in period </a:t>
            </a:r>
            <a:r>
              <a:rPr lang="x-none" sz="2300" dirty="0"/>
              <a:t>to allow for </a:t>
            </a:r>
            <a:r>
              <a:rPr lang="en-IE" sz="2300" dirty="0" smtClean="0"/>
              <a:t>awareness / promotion</a:t>
            </a:r>
            <a:r>
              <a:rPr lang="x-none" sz="2300" dirty="0" smtClean="0"/>
              <a:t> </a:t>
            </a:r>
            <a:r>
              <a:rPr lang="x-none" sz="2300" dirty="0"/>
              <a:t>and marketing</a:t>
            </a:r>
            <a:r>
              <a:rPr lang="x-none" sz="2300" dirty="0" smtClean="0"/>
              <a:t>….</a:t>
            </a:r>
            <a:endParaRPr lang="en-IE" sz="2300" dirty="0" smtClean="0"/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 smtClean="0"/>
              <a:t> </a:t>
            </a:r>
            <a:r>
              <a:rPr lang="x-none" sz="2300" dirty="0" smtClean="0"/>
              <a:t>Small businesses, arriving </a:t>
            </a:r>
            <a:r>
              <a:rPr lang="x-none" sz="2300" dirty="0" smtClean="0">
                <a:solidFill>
                  <a:srgbClr val="FF0000"/>
                </a:solidFill>
              </a:rPr>
              <a:t>too late</a:t>
            </a:r>
            <a:r>
              <a:rPr lang="x-none" sz="2300" dirty="0" smtClean="0"/>
              <a:t>:- </a:t>
            </a:r>
            <a:r>
              <a:rPr lang="en-IE" sz="2300" dirty="0" smtClean="0"/>
              <a:t>“</a:t>
            </a:r>
            <a:r>
              <a:rPr lang="x-none" sz="2300" dirty="0" smtClean="0"/>
              <a:t>somebody else has registered "my” name. How could you not reserve it, just for me?</a:t>
            </a:r>
            <a:r>
              <a:rPr lang="en-IE" sz="2300" dirty="0" smtClean="0"/>
              <a:t>”</a:t>
            </a:r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 smtClean="0"/>
              <a:t> R</a:t>
            </a:r>
            <a:r>
              <a:rPr lang="x-none" sz="2300" dirty="0" smtClean="0"/>
              <a:t>equest </a:t>
            </a:r>
            <a:r>
              <a:rPr lang="x-none" sz="2300" dirty="0"/>
              <a:t>to ensure the widest possible </a:t>
            </a:r>
            <a:r>
              <a:rPr lang="x-none" sz="2300" dirty="0">
                <a:solidFill>
                  <a:srgbClr val="FF0000"/>
                </a:solidFill>
              </a:rPr>
              <a:t>inclusion</a:t>
            </a:r>
            <a:r>
              <a:rPr lang="x-none" sz="2300" dirty="0"/>
              <a:t> for the Public Consultation </a:t>
            </a:r>
            <a:r>
              <a:rPr lang="x-none" sz="2300" dirty="0" smtClean="0"/>
              <a:t>phase</a:t>
            </a:r>
            <a:endParaRPr lang="en-IE" sz="2300" dirty="0" smtClean="0"/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 smtClean="0"/>
              <a:t> Request to ensure that </a:t>
            </a:r>
            <a:r>
              <a:rPr lang="en-IE" sz="2300" b="1" i="1" dirty="0" smtClean="0">
                <a:solidFill>
                  <a:srgbClr val="FF0000"/>
                </a:solidFill>
              </a:rPr>
              <a:t>existing</a:t>
            </a:r>
            <a:r>
              <a:rPr lang="en-IE" sz="2300" dirty="0" smtClean="0">
                <a:solidFill>
                  <a:srgbClr val="FF0000"/>
                </a:solidFill>
              </a:rPr>
              <a:t> registrants </a:t>
            </a:r>
            <a:r>
              <a:rPr lang="en-IE" sz="2300" dirty="0" smtClean="0"/>
              <a:t>know about the changes</a:t>
            </a:r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 smtClean="0"/>
              <a:t> W</a:t>
            </a:r>
            <a:r>
              <a:rPr lang="x-none" sz="2300" dirty="0" smtClean="0"/>
              <a:t>arning </a:t>
            </a:r>
            <a:r>
              <a:rPr lang="x-none" sz="2300" dirty="0"/>
              <a:t>to be careful about linking the </a:t>
            </a:r>
            <a:r>
              <a:rPr lang="x-none" sz="2300" dirty="0">
                <a:solidFill>
                  <a:srgbClr val="FF0000"/>
                </a:solidFill>
              </a:rPr>
              <a:t>aftermarket</a:t>
            </a:r>
            <a:r>
              <a:rPr lang="x-none" sz="2300" dirty="0"/>
              <a:t> to the policy liberalisation (</a:t>
            </a:r>
            <a:r>
              <a:rPr lang="en-IE" sz="2300" dirty="0"/>
              <a:t>risk of </a:t>
            </a:r>
            <a:r>
              <a:rPr lang="x-none" sz="2300" dirty="0"/>
              <a:t>encouraging cybersquatters</a:t>
            </a:r>
            <a:r>
              <a:rPr lang="x-none" sz="2300" dirty="0" smtClean="0"/>
              <a:t>)</a:t>
            </a:r>
            <a:endParaRPr lang="en-IE" sz="2300" dirty="0" smtClean="0"/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 smtClean="0"/>
              <a:t> Promotion and marketing message should be </a:t>
            </a:r>
            <a:r>
              <a:rPr lang="en-IE" sz="2300" dirty="0" smtClean="0">
                <a:solidFill>
                  <a:srgbClr val="FF0000"/>
                </a:solidFill>
              </a:rPr>
              <a:t>positive</a:t>
            </a:r>
            <a:r>
              <a:rPr lang="en-IE" sz="2300" dirty="0" smtClean="0"/>
              <a:t>, and avoid scaremongering</a:t>
            </a:r>
            <a:endParaRPr lang="en-IE" sz="2300" dirty="0"/>
          </a:p>
          <a:p>
            <a:pPr lvl="1"/>
            <a:endParaRPr lang="en-IE" sz="2100" dirty="0" smtClean="0"/>
          </a:p>
          <a:p>
            <a:r>
              <a:rPr lang="en-IE" sz="2100" dirty="0" smtClean="0"/>
              <a:t>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8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703656" cy="4023360"/>
          </a:xfrm>
        </p:spPr>
        <p:txBody>
          <a:bodyPr>
            <a:normAutofit/>
          </a:bodyPr>
          <a:lstStyle/>
          <a:p>
            <a:r>
              <a:rPr lang="en-IE" dirty="0"/>
              <a:t>Based </a:t>
            </a:r>
            <a:r>
              <a:rPr lang="en-IE" dirty="0" smtClean="0"/>
              <a:t>on </a:t>
            </a:r>
            <a:r>
              <a:rPr lang="en-IE" dirty="0"/>
              <a:t>the issues identified so far, there are 4 </a:t>
            </a:r>
            <a:r>
              <a:rPr lang="en-IE" dirty="0" err="1" smtClean="0"/>
              <a:t>workstreams</a:t>
            </a:r>
            <a:r>
              <a:rPr lang="en-IE" dirty="0" smtClean="0"/>
              <a:t>:- </a:t>
            </a:r>
          </a:p>
          <a:p>
            <a:endParaRPr lang="en-IE" dirty="0"/>
          </a:p>
          <a:p>
            <a:pPr marL="457200" indent="-457200">
              <a:buFont typeface="+mj-lt"/>
              <a:buAutoNum type="arabicPeriod"/>
            </a:pPr>
            <a:r>
              <a:rPr lang="en-IE" dirty="0" smtClean="0"/>
              <a:t> Implications of removing the ‘Claim’ (</a:t>
            </a:r>
            <a:r>
              <a:rPr lang="en-IE" dirty="0" smtClean="0">
                <a:solidFill>
                  <a:srgbClr val="FF0000"/>
                </a:solidFill>
              </a:rPr>
              <a:t>dispute resolution</a:t>
            </a:r>
            <a:r>
              <a:rPr lang="en-IE" dirty="0" smtClean="0"/>
              <a:t>, mediation, editing the PPPRG) </a:t>
            </a:r>
          </a:p>
          <a:p>
            <a:pPr marL="457200" indent="-457200">
              <a:buFont typeface="+mj-lt"/>
              <a:buAutoNum type="arabicPeriod"/>
            </a:pPr>
            <a:r>
              <a:rPr lang="en-IE" dirty="0" smtClean="0"/>
              <a:t> </a:t>
            </a:r>
            <a:r>
              <a:rPr lang="en-IE" dirty="0" smtClean="0">
                <a:solidFill>
                  <a:srgbClr val="FF0000"/>
                </a:solidFill>
              </a:rPr>
              <a:t>Communications</a:t>
            </a:r>
            <a:r>
              <a:rPr lang="en-IE" dirty="0"/>
              <a:t>, promotion and marketing (phases, IEDR’s PSO, roles of PAC </a:t>
            </a:r>
            <a:r>
              <a:rPr lang="en-IE" dirty="0" smtClean="0"/>
              <a:t>members &amp; channel)</a:t>
            </a:r>
            <a:endParaRPr lang="en-IE" dirty="0"/>
          </a:p>
          <a:p>
            <a:pPr marL="457200" indent="-457200">
              <a:buFont typeface="+mj-lt"/>
              <a:buAutoNum type="arabicPeriod"/>
            </a:pPr>
            <a:r>
              <a:rPr lang="en-IE" dirty="0" smtClean="0"/>
              <a:t> Aftermath of removal:-</a:t>
            </a:r>
          </a:p>
          <a:p>
            <a:pPr marL="801688" lvl="1" indent="-266700"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n-IE" dirty="0" smtClean="0"/>
              <a:t>Making the “</a:t>
            </a:r>
            <a:r>
              <a:rPr lang="en-IE" dirty="0" smtClean="0">
                <a:solidFill>
                  <a:srgbClr val="FF0000"/>
                </a:solidFill>
              </a:rPr>
              <a:t>Connection</a:t>
            </a:r>
            <a:r>
              <a:rPr lang="en-IE" dirty="0" smtClean="0"/>
              <a:t>” easier &amp; faster / refining the Guidelines in PPPR</a:t>
            </a:r>
            <a:r>
              <a:rPr lang="en-IE" dirty="0" smtClean="0">
                <a:solidFill>
                  <a:srgbClr val="FF0000"/>
                </a:solidFill>
              </a:rPr>
              <a:t>G</a:t>
            </a:r>
            <a:r>
              <a:rPr lang="en-IE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IE" dirty="0" smtClean="0"/>
              <a:t> </a:t>
            </a:r>
            <a:r>
              <a:rPr lang="en-IE" dirty="0"/>
              <a:t>Aftermath of removal:-</a:t>
            </a:r>
          </a:p>
          <a:p>
            <a:pPr marL="801688" lvl="1" indent="-266700"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n-IE" dirty="0" smtClean="0">
                <a:solidFill>
                  <a:srgbClr val="FF0000"/>
                </a:solidFill>
              </a:rPr>
              <a:t>Fast-Pass</a:t>
            </a:r>
            <a:r>
              <a:rPr lang="en-IE" dirty="0" smtClean="0"/>
              <a:t> </a:t>
            </a:r>
            <a:r>
              <a:rPr lang="en-IE" dirty="0"/>
              <a:t>for returning customers </a:t>
            </a:r>
          </a:p>
          <a:p>
            <a:r>
              <a:rPr lang="en-IE" dirty="0" smtClean="0"/>
              <a:t>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IE" sz="4000" b="1" dirty="0">
                <a:solidFill>
                  <a:schemeClr val="bg1">
                    <a:lumMod val="50000"/>
                  </a:schemeClr>
                </a:solidFill>
              </a:rPr>
              <a:t>Some issues identified so far…</a:t>
            </a:r>
          </a:p>
        </p:txBody>
      </p:sp>
    </p:spTree>
    <p:extLst>
      <p:ext uri="{BB962C8B-B14F-4D97-AF65-F5344CB8AC3E}">
        <p14:creationId xmlns:p14="http://schemas.microsoft.com/office/powerpoint/2010/main" val="129406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2628" y="306812"/>
            <a:ext cx="9716867" cy="950487"/>
          </a:xfrm>
        </p:spPr>
        <p:txBody>
          <a:bodyPr anchor="t">
            <a:noAutofit/>
          </a:bodyPr>
          <a:lstStyle/>
          <a:p>
            <a:r>
              <a:rPr lang="en-IE" sz="4000" b="1" dirty="0">
                <a:solidFill>
                  <a:schemeClr val="bg1">
                    <a:lumMod val="50000"/>
                  </a:schemeClr>
                </a:solidFill>
              </a:rPr>
              <a:t>Alternative Dispute Resolution (ADR) Process</a:t>
            </a:r>
            <a:br>
              <a:rPr lang="en-IE" sz="4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IE" sz="2000" b="1" dirty="0" smtClean="0">
                <a:solidFill>
                  <a:schemeClr val="bg1">
                    <a:lumMod val="50000"/>
                  </a:schemeClr>
                </a:solidFill>
              </a:rPr>
              <a:t>Appeals-</a:t>
            </a:r>
            <a:r>
              <a:rPr lang="en-IE" sz="2000" b="1" dirty="0" err="1" smtClean="0">
                <a:solidFill>
                  <a:schemeClr val="bg1">
                    <a:lumMod val="50000"/>
                  </a:schemeClr>
                </a:solidFill>
              </a:rPr>
              <a:t>lite</a:t>
            </a:r>
            <a:r>
              <a:rPr lang="en-IE" sz="2000" b="1" dirty="0" smtClean="0">
                <a:solidFill>
                  <a:schemeClr val="bg1">
                    <a:lumMod val="50000"/>
                  </a:schemeClr>
                </a:solidFill>
              </a:rPr>
              <a:t> process</a:t>
            </a:r>
            <a:endParaRPr lang="en-IE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011" y="2391095"/>
            <a:ext cx="5040000" cy="389885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Impact assessment  of Claim removal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Is there a need for an ADR Process?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How should it work, the role of the Channel and what scenarios should it apply to?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IP infringement -  ‘Faster, cheaper WIPO’,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‘Use’ abuse (illegal activity, slander, impersonation and defamation),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Problems during registration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Technical abuse issues…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Mediation </a:t>
            </a:r>
            <a:r>
              <a:rPr lang="en-IE" dirty="0"/>
              <a:t>Service for ADR </a:t>
            </a:r>
            <a:endParaRPr lang="en-IE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Who/ what </a:t>
            </a:r>
            <a:r>
              <a:rPr lang="en-IE" dirty="0"/>
              <a:t>is the appropriate person(s), panel, </a:t>
            </a:r>
            <a:r>
              <a:rPr lang="en-IE" dirty="0" smtClean="0"/>
              <a:t>body? </a:t>
            </a:r>
            <a:endParaRPr lang="en-IE" dirty="0"/>
          </a:p>
          <a:p>
            <a:r>
              <a:rPr lang="en-IE" dirty="0"/>
              <a:t>	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IE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83216" y="2434484"/>
            <a:ext cx="6150634" cy="38120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Discussions are ongoing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Broad consensus among Registrars that an ADR should: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be introduced to the IE namespace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handling complaints </a:t>
            </a:r>
            <a:r>
              <a:rPr lang="en-IE" dirty="0"/>
              <a:t>regarding website content </a:t>
            </a:r>
            <a:r>
              <a:rPr lang="en-IE" dirty="0" smtClean="0"/>
              <a:t>is notoriously challenging </a:t>
            </a:r>
            <a:r>
              <a:rPr lang="en-IE" i="1" dirty="0" smtClean="0"/>
              <a:t>(in </a:t>
            </a:r>
            <a:r>
              <a:rPr lang="en-IE" i="1" dirty="0"/>
              <a:t>particular defamation &amp; </a:t>
            </a:r>
            <a:r>
              <a:rPr lang="en-IE" i="1" dirty="0" smtClean="0"/>
              <a:t>slander)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Proposal to consider ADR as a </a:t>
            </a:r>
            <a:r>
              <a:rPr lang="en-IE" b="1" i="1" dirty="0" smtClean="0"/>
              <a:t>separate</a:t>
            </a:r>
            <a:r>
              <a:rPr lang="en-IE" dirty="0" smtClean="0"/>
              <a:t> policy change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Feedback from other WG members o/s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/>
              <a:t> </a:t>
            </a:r>
            <a:r>
              <a:rPr lang="en-IE" dirty="0" smtClean="0"/>
              <a:t>Plan to request feedback from Law Society also</a:t>
            </a: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6604" y="6488668"/>
            <a:ext cx="4450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 smtClean="0">
                <a:solidFill>
                  <a:schemeClr val="bg1"/>
                </a:solidFill>
              </a:rPr>
              <a:t>Workstream</a:t>
            </a:r>
            <a:r>
              <a:rPr lang="en-IE" sz="1400" dirty="0" smtClean="0">
                <a:solidFill>
                  <a:schemeClr val="bg1"/>
                </a:solidFill>
              </a:rPr>
              <a:t> Coordinators – Kelly Salter &amp; Judy McCullagh</a:t>
            </a:r>
            <a:endParaRPr lang="en-IE" sz="1400" dirty="0">
              <a:solidFill>
                <a:schemeClr val="bg1"/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idx="1"/>
          </p:nvPr>
        </p:nvSpPr>
        <p:spPr>
          <a:xfrm>
            <a:off x="902769" y="1754839"/>
            <a:ext cx="4184650" cy="576262"/>
          </a:xfrm>
        </p:spPr>
        <p:txBody>
          <a:bodyPr/>
          <a:lstStyle/>
          <a:p>
            <a:r>
              <a:rPr lang="en-IE" b="1" u="sng" cap="none" dirty="0" smtClean="0"/>
              <a:t>Considerations included:-</a:t>
            </a:r>
            <a:endParaRPr lang="en-IE" b="1" u="sng" cap="none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19240" y="1744118"/>
            <a:ext cx="4186237" cy="576262"/>
          </a:xfrm>
        </p:spPr>
        <p:txBody>
          <a:bodyPr/>
          <a:lstStyle/>
          <a:p>
            <a:r>
              <a:rPr lang="en-IE" b="1" u="sng" cap="none" dirty="0" smtClean="0"/>
              <a:t>Updates:-</a:t>
            </a:r>
            <a:endParaRPr lang="en-IE" b="1" u="sng" cap="none" dirty="0"/>
          </a:p>
        </p:txBody>
      </p:sp>
    </p:spTree>
    <p:extLst>
      <p:ext uri="{BB962C8B-B14F-4D97-AF65-F5344CB8AC3E}">
        <p14:creationId xmlns:p14="http://schemas.microsoft.com/office/powerpoint/2010/main" val="396511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855" y="281354"/>
            <a:ext cx="9904164" cy="1313025"/>
          </a:xfrm>
        </p:spPr>
        <p:txBody>
          <a:bodyPr anchor="t">
            <a:normAutofit/>
          </a:bodyPr>
          <a:lstStyle/>
          <a:p>
            <a:r>
              <a:rPr lang="en-IE" sz="4000" b="1" dirty="0" smtClean="0">
                <a:solidFill>
                  <a:schemeClr val="bg1">
                    <a:lumMod val="50000"/>
                  </a:schemeClr>
                </a:solidFill>
              </a:rPr>
              <a:t>Communications &amp; Awareness building</a:t>
            </a:r>
            <a:br>
              <a:rPr lang="en-IE" sz="40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IE" sz="2000" b="1" dirty="0" smtClean="0">
                <a:solidFill>
                  <a:schemeClr val="bg1">
                    <a:lumMod val="50000"/>
                  </a:schemeClr>
                </a:solidFill>
              </a:rPr>
              <a:t>Marketing &amp; promotion</a:t>
            </a:r>
            <a:endParaRPr lang="en-IE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6161" y="2454824"/>
            <a:ext cx="5003796" cy="378072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Notifications to existing registrants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IE" sz="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If IEDR is under obligation to notify registrants of the proposed changes (before implementation, if approved)</a:t>
            </a:r>
          </a:p>
          <a:p>
            <a:pPr marL="201168" lvl="1" indent="0">
              <a:buNone/>
            </a:pPr>
            <a:endParaRPr lang="en-IE" sz="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If such notifications would be classified as a public service announcement / marketing comm.</a:t>
            </a:r>
          </a:p>
          <a:p>
            <a:pPr marL="201168" lvl="1" indent="0">
              <a:buNone/>
            </a:pPr>
            <a:endParaRPr lang="en-IE" sz="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If Registrars could opt out of having their clients receive such notifications (to avoid confusing their clients) </a:t>
            </a:r>
          </a:p>
          <a:p>
            <a:pPr marL="201168" lvl="1" indent="0">
              <a:buNone/>
            </a:pPr>
            <a:endParaRPr lang="en-IE" sz="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If Registrars opt-out, if IEDR could require accredited .ie Registrar to handle notifications</a:t>
            </a:r>
          </a:p>
          <a:p>
            <a:pPr marL="201168" lvl="1" indent="0">
              <a:buNone/>
            </a:pPr>
            <a:endParaRPr lang="en-IE" dirty="0" smtClean="0"/>
          </a:p>
          <a:p>
            <a:pPr marL="201168" lvl="1" indent="0">
              <a:buNone/>
            </a:pPr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089" y="2454824"/>
            <a:ext cx="5190352" cy="440317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Discussion ongoing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IEDR could create white label content for Registrars to use for notifications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Agreed to consider the communications over three distinct phases</a:t>
            </a:r>
          </a:p>
          <a:p>
            <a:pPr marL="0" indent="0">
              <a:buNone/>
            </a:pPr>
            <a:endParaRPr lang="en-IE" sz="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Phase </a:t>
            </a:r>
            <a:r>
              <a:rPr lang="en-IE" dirty="0"/>
              <a:t>1 - </a:t>
            </a:r>
            <a:r>
              <a:rPr lang="en-IE" dirty="0" smtClean="0"/>
              <a:t>Awareness </a:t>
            </a:r>
            <a:r>
              <a:rPr lang="en-IE" dirty="0"/>
              <a:t>building around public consultation, including ‘1-to-1’ with relevant bodies e.g. DPA and CCPC </a:t>
            </a:r>
            <a:endParaRPr lang="en-IE" dirty="0" smtClean="0"/>
          </a:p>
          <a:p>
            <a:pPr marL="201168" lvl="1" indent="0">
              <a:buNone/>
            </a:pPr>
            <a:endParaRPr lang="en-IE" sz="2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Phase </a:t>
            </a:r>
            <a:r>
              <a:rPr lang="en-IE" dirty="0"/>
              <a:t>2 – existing registrants and current customers (last chance to ring-fence your </a:t>
            </a:r>
            <a:r>
              <a:rPr lang="en-IE" dirty="0" smtClean="0"/>
              <a:t>name) </a:t>
            </a:r>
          </a:p>
          <a:p>
            <a:pPr marL="201168" lvl="1" indent="0">
              <a:buNone/>
            </a:pPr>
            <a:endParaRPr lang="en-IE" sz="2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Phase </a:t>
            </a:r>
            <a:r>
              <a:rPr lang="en-IE" dirty="0"/>
              <a:t>3 – countdown stage, shortly before implementation (if approved). 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Public service </a:t>
            </a:r>
            <a:r>
              <a:rPr lang="en-IE" dirty="0"/>
              <a:t>type </a:t>
            </a:r>
            <a:r>
              <a:rPr lang="en-IE" dirty="0" err="1" smtClean="0"/>
              <a:t>comms</a:t>
            </a:r>
            <a:r>
              <a:rPr lang="en-IE" dirty="0" smtClean="0"/>
              <a:t> - </a:t>
            </a:r>
            <a:r>
              <a:rPr lang="en-IE" dirty="0"/>
              <a:t>especially by IEDR. </a:t>
            </a:r>
          </a:p>
          <a:p>
            <a:r>
              <a:rPr lang="en-IE" dirty="0"/>
              <a:t>	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6604" y="6488668"/>
            <a:ext cx="4450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 smtClean="0">
                <a:solidFill>
                  <a:schemeClr val="bg1"/>
                </a:solidFill>
              </a:rPr>
              <a:t>Workstream</a:t>
            </a:r>
            <a:r>
              <a:rPr lang="en-IE" sz="1400" dirty="0" smtClean="0">
                <a:solidFill>
                  <a:schemeClr val="bg1"/>
                </a:solidFill>
              </a:rPr>
              <a:t> Coordinator – Jonathan Bate</a:t>
            </a:r>
            <a:endParaRPr lang="en-IE" sz="1400" dirty="0">
              <a:solidFill>
                <a:schemeClr val="bg1"/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idx="1"/>
          </p:nvPr>
        </p:nvSpPr>
        <p:spPr>
          <a:xfrm>
            <a:off x="868194" y="1752000"/>
            <a:ext cx="5059423" cy="576263"/>
          </a:xfrm>
        </p:spPr>
        <p:txBody>
          <a:bodyPr/>
          <a:lstStyle/>
          <a:p>
            <a:r>
              <a:rPr lang="en-IE" b="1" u="sng" cap="none" dirty="0" smtClean="0"/>
              <a:t>Considerations included:-</a:t>
            </a:r>
            <a:endParaRPr lang="en-IE" b="1" u="sng" cap="none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201089" y="1752000"/>
            <a:ext cx="5011394" cy="576263"/>
          </a:xfrm>
        </p:spPr>
        <p:txBody>
          <a:bodyPr/>
          <a:lstStyle/>
          <a:p>
            <a:r>
              <a:rPr lang="en-IE" b="1" u="sng" cap="none" dirty="0" smtClean="0"/>
              <a:t>Updates:-</a:t>
            </a:r>
            <a:endParaRPr lang="en-IE" b="1" u="sng" cap="none" dirty="0"/>
          </a:p>
        </p:txBody>
      </p:sp>
    </p:spTree>
    <p:extLst>
      <p:ext uri="{BB962C8B-B14F-4D97-AF65-F5344CB8AC3E}">
        <p14:creationId xmlns:p14="http://schemas.microsoft.com/office/powerpoint/2010/main" val="333556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0321" y="345195"/>
            <a:ext cx="10000627" cy="1320800"/>
          </a:xfrm>
        </p:spPr>
        <p:txBody>
          <a:bodyPr anchor="t">
            <a:noAutofit/>
          </a:bodyPr>
          <a:lstStyle/>
          <a:p>
            <a:r>
              <a:rPr lang="en-IE" sz="4000" b="1" dirty="0" smtClean="0">
                <a:solidFill>
                  <a:schemeClr val="bg1">
                    <a:lumMod val="50000"/>
                  </a:schemeClr>
                </a:solidFill>
              </a:rPr>
              <a:t>‘</a:t>
            </a:r>
            <a:r>
              <a:rPr lang="en-IE" sz="4000" b="1" dirty="0">
                <a:solidFill>
                  <a:schemeClr val="bg1">
                    <a:lumMod val="50000"/>
                  </a:schemeClr>
                </a:solidFill>
              </a:rPr>
              <a:t>Connection’ to </a:t>
            </a:r>
            <a:r>
              <a:rPr lang="en-IE" sz="4000" b="1" dirty="0" smtClean="0">
                <a:solidFill>
                  <a:schemeClr val="bg1">
                    <a:lumMod val="50000"/>
                  </a:schemeClr>
                </a:solidFill>
              </a:rPr>
              <a:t>Ireland</a:t>
            </a:r>
            <a:br>
              <a:rPr lang="en-IE" sz="40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IE" sz="2000" b="1" dirty="0" smtClean="0">
                <a:solidFill>
                  <a:schemeClr val="bg1">
                    <a:lumMod val="50000"/>
                  </a:schemeClr>
                </a:solidFill>
              </a:rPr>
              <a:t>Guidelines </a:t>
            </a:r>
            <a:r>
              <a:rPr lang="en-IE" sz="2000" b="1" dirty="0">
                <a:solidFill>
                  <a:schemeClr val="bg1">
                    <a:lumMod val="50000"/>
                  </a:schemeClr>
                </a:solidFill>
              </a:rPr>
              <a:t>for showing </a:t>
            </a:r>
            <a:r>
              <a:rPr lang="en-IE" sz="2000" b="1" dirty="0" smtClean="0">
                <a:solidFill>
                  <a:schemeClr val="bg1">
                    <a:lumMod val="50000"/>
                  </a:schemeClr>
                </a:solidFill>
              </a:rPr>
              <a:t>evidence</a:t>
            </a:r>
            <a:endParaRPr lang="en-IE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936434" y="1850834"/>
            <a:ext cx="4946573" cy="49456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u="sng" dirty="0" smtClean="0"/>
              <a:t>Considerations included:-</a:t>
            </a:r>
          </a:p>
          <a:p>
            <a:pPr marL="0" indent="0">
              <a:buNone/>
            </a:pPr>
            <a:endParaRPr lang="en-IE" sz="100" u="sng" dirty="0" smtClean="0"/>
          </a:p>
          <a:p>
            <a:pPr marL="176213" indent="-176213">
              <a:buFont typeface="Wingdings" panose="05000000000000000000" pitchFamily="2" charset="2"/>
              <a:buChar char="Ø"/>
            </a:pPr>
            <a:r>
              <a:rPr lang="en-IE" dirty="0" smtClean="0"/>
              <a:t> Objective is to simplify new registrations</a:t>
            </a:r>
          </a:p>
          <a:p>
            <a:pPr marL="176213" indent="-176213">
              <a:buFont typeface="Wingdings" panose="05000000000000000000" pitchFamily="2" charset="2"/>
              <a:buChar char="Ø"/>
            </a:pPr>
            <a:r>
              <a:rPr lang="en-IE" dirty="0" smtClean="0"/>
              <a:t> Need for deterministic registration guidelines</a:t>
            </a:r>
          </a:p>
          <a:p>
            <a:pPr marL="578358" lvl="1" indent="-285750">
              <a:buFont typeface="Wingdings" panose="05000000000000000000" pitchFamily="2" charset="2"/>
              <a:buChar char="§"/>
            </a:pPr>
            <a:r>
              <a:rPr lang="en-IE" sz="1600" dirty="0" smtClean="0"/>
              <a:t>Remove any confusion around what is sufficient to show connection</a:t>
            </a:r>
          </a:p>
          <a:p>
            <a:pPr marL="176213" indent="-176213">
              <a:buFont typeface="Wingdings" panose="05000000000000000000" pitchFamily="2" charset="2"/>
              <a:buChar char="Ø"/>
            </a:pPr>
            <a:r>
              <a:rPr lang="en-IE" dirty="0" smtClean="0"/>
              <a:t> Need to identify </a:t>
            </a:r>
            <a:r>
              <a:rPr lang="en-IE" dirty="0"/>
              <a:t>‘one-item’ proofs that show </a:t>
            </a:r>
            <a:r>
              <a:rPr lang="en-IE" dirty="0" smtClean="0"/>
              <a:t>connection </a:t>
            </a:r>
          </a:p>
          <a:p>
            <a:pPr marL="578358" lvl="1" indent="-285750">
              <a:buFont typeface="Wingdings" panose="05000000000000000000" pitchFamily="2" charset="2"/>
              <a:buChar char="§"/>
            </a:pPr>
            <a:r>
              <a:rPr lang="en-IE" sz="1600" dirty="0" smtClean="0"/>
              <a:t>'Give us 1 piece of evidence to register a domain’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Catch-all clause</a:t>
            </a:r>
          </a:p>
          <a:p>
            <a:pPr marL="566738" lvl="2" indent="-182563">
              <a:buFont typeface="Wingdings" panose="05000000000000000000" pitchFamily="2" charset="2"/>
              <a:buChar char="§"/>
            </a:pPr>
            <a:r>
              <a:rPr lang="en-IE" sz="1600" dirty="0" smtClean="0"/>
              <a:t>How </a:t>
            </a:r>
            <a:r>
              <a:rPr lang="en-IE" sz="1600" dirty="0"/>
              <a:t>to ensure we don’t clog-up the </a:t>
            </a:r>
            <a:r>
              <a:rPr lang="en-IE" sz="1600" dirty="0" smtClean="0"/>
              <a:t>PPPRG </a:t>
            </a:r>
            <a:r>
              <a:rPr lang="en-IE" sz="1600" dirty="0"/>
              <a:t>with every corner-case 	</a:t>
            </a:r>
          </a:p>
          <a:p>
            <a:pPr marL="176213" indent="-176213">
              <a:buFont typeface="Wingdings" panose="05000000000000000000" pitchFamily="2" charset="2"/>
              <a:buChar char="Ø"/>
            </a:pPr>
            <a:endParaRPr lang="en-IE" dirty="0" smtClean="0"/>
          </a:p>
          <a:p>
            <a:pPr marL="176213" indent="-176213">
              <a:buFont typeface="Wingdings" panose="05000000000000000000" pitchFamily="2" charset="2"/>
              <a:buChar char="Ø"/>
            </a:pPr>
            <a:endParaRPr lang="en-IE" dirty="0" smtClean="0"/>
          </a:p>
          <a:p>
            <a:pPr marL="292608" lvl="1" indent="0">
              <a:buNone/>
            </a:pPr>
            <a:endParaRPr lang="en-IE" sz="1600" dirty="0"/>
          </a:p>
          <a:p>
            <a:pPr marL="292608" lvl="1" indent="0">
              <a:buNone/>
            </a:pPr>
            <a:endParaRPr lang="en-IE" sz="1600" dirty="0" smtClean="0"/>
          </a:p>
          <a:p>
            <a:pPr marL="292608" lvl="1" indent="0">
              <a:buNone/>
            </a:pPr>
            <a:endParaRPr lang="en-IE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0803" y="1850835"/>
            <a:ext cx="5340807" cy="5276954"/>
          </a:xfrm>
        </p:spPr>
        <p:txBody>
          <a:bodyPr>
            <a:normAutofit/>
          </a:bodyPr>
          <a:lstStyle/>
          <a:p>
            <a:r>
              <a:rPr lang="en-IE" b="1" u="sng" dirty="0" smtClean="0"/>
              <a:t>Updates:-</a:t>
            </a:r>
          </a:p>
          <a:p>
            <a:endParaRPr lang="en-IE" sz="100" u="sng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Suggested edits to the ‘Guidelines’ of the Registration and Naming Policy were drafted and circulated to the WG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Word-crafting and discussion are on-going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Further consideration required, particularly for:-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sz="100" dirty="0" smtClean="0"/>
          </a:p>
          <a:p>
            <a:pPr marL="382588" lvl="1" indent="-19050">
              <a:buFont typeface="Arial" panose="020B0604020202020204" pitchFamily="34" charset="0"/>
              <a:buChar char="•"/>
            </a:pPr>
            <a:r>
              <a:rPr lang="en-IE" dirty="0" smtClean="0"/>
              <a:t> 	</a:t>
            </a:r>
            <a:r>
              <a:rPr lang="en-IE" b="1" dirty="0" smtClean="0"/>
              <a:t>Organisations</a:t>
            </a:r>
            <a:r>
              <a:rPr lang="en-IE" dirty="0" smtClean="0"/>
              <a:t> (e.g. clubs, bands etc.)</a:t>
            </a:r>
          </a:p>
          <a:p>
            <a:pPr marL="201168" lvl="1" indent="0">
              <a:buNone/>
            </a:pPr>
            <a:r>
              <a:rPr lang="en-IE" sz="1600" dirty="0" smtClean="0"/>
              <a:t>How </a:t>
            </a:r>
            <a:r>
              <a:rPr lang="en-IE" sz="1600" dirty="0"/>
              <a:t>should these bodies </a:t>
            </a:r>
            <a:r>
              <a:rPr lang="en-IE" sz="1600" dirty="0" smtClean="0"/>
              <a:t>show </a:t>
            </a:r>
            <a:r>
              <a:rPr lang="en-IE" sz="1600" dirty="0"/>
              <a:t>their </a:t>
            </a:r>
            <a:r>
              <a:rPr lang="en-IE" sz="1600" dirty="0" smtClean="0"/>
              <a:t>connection? </a:t>
            </a:r>
          </a:p>
          <a:p>
            <a:pPr marL="384048" lvl="2" indent="0">
              <a:buNone/>
            </a:pPr>
            <a:r>
              <a:rPr lang="en-IE" sz="1200" dirty="0" smtClean="0"/>
              <a:t>E.g. VAT number, RBN number, register to individual, use social media links?</a:t>
            </a:r>
            <a:endParaRPr lang="en-IE" sz="1200" dirty="0"/>
          </a:p>
          <a:p>
            <a:pPr lvl="2">
              <a:buFont typeface="Arial" panose="020B0604020202020204" pitchFamily="34" charset="0"/>
              <a:buChar char="•"/>
            </a:pPr>
            <a:endParaRPr lang="en-IE" sz="300" dirty="0" smtClean="0"/>
          </a:p>
          <a:p>
            <a:pPr marL="382588" lvl="1" indent="69850">
              <a:buFont typeface="Arial" panose="020B0604020202020204" pitchFamily="34" charset="0"/>
              <a:buChar char="•"/>
            </a:pPr>
            <a:r>
              <a:rPr lang="en-IE" dirty="0" smtClean="0"/>
              <a:t> 	</a:t>
            </a:r>
            <a:r>
              <a:rPr lang="en-IE" b="1" dirty="0" smtClean="0"/>
              <a:t>Utility bills</a:t>
            </a:r>
          </a:p>
          <a:p>
            <a:pPr marL="201168" lvl="1" indent="0">
              <a:buNone/>
            </a:pPr>
            <a:r>
              <a:rPr lang="en-IE" sz="1600" dirty="0" smtClean="0"/>
              <a:t>Do these provide suitable evidence of a connection and proof of identity? </a:t>
            </a:r>
          </a:p>
          <a:p>
            <a:pPr marL="0" indent="0">
              <a:buNone/>
            </a:pPr>
            <a:endParaRPr lang="en-IE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6604" y="6488668"/>
            <a:ext cx="4450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>
                <a:solidFill>
                  <a:schemeClr val="bg1"/>
                </a:solidFill>
              </a:rPr>
              <a:t>Workstream</a:t>
            </a:r>
            <a:r>
              <a:rPr lang="en-IE" sz="1400" dirty="0">
                <a:solidFill>
                  <a:schemeClr val="bg1"/>
                </a:solidFill>
              </a:rPr>
              <a:t> Coordinator </a:t>
            </a:r>
            <a:r>
              <a:rPr lang="en-IE" sz="1400" dirty="0" smtClean="0">
                <a:solidFill>
                  <a:schemeClr val="bg1"/>
                </a:solidFill>
              </a:rPr>
              <a:t>– Conor Moran</a:t>
            </a:r>
            <a:endParaRPr lang="en-I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68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840" y="260208"/>
            <a:ext cx="9836891" cy="1320800"/>
          </a:xfrm>
        </p:spPr>
        <p:txBody>
          <a:bodyPr anchor="t">
            <a:noAutofit/>
          </a:bodyPr>
          <a:lstStyle/>
          <a:p>
            <a:r>
              <a:rPr lang="en-IE" sz="4000" b="1" dirty="0">
                <a:solidFill>
                  <a:schemeClr val="bg1">
                    <a:lumMod val="50000"/>
                  </a:schemeClr>
                </a:solidFill>
              </a:rPr>
              <a:t>Fast-Pass Registration Process Proposal</a:t>
            </a:r>
            <a:r>
              <a:rPr lang="en-IE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IE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IE" sz="2000" b="1" dirty="0">
                <a:solidFill>
                  <a:schemeClr val="bg1">
                    <a:lumMod val="50000"/>
                  </a:schemeClr>
                </a:solidFill>
              </a:rPr>
              <a:t>For returning customers – post implementation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75743" y="1731246"/>
            <a:ext cx="4185623" cy="576262"/>
          </a:xfrm>
        </p:spPr>
        <p:txBody>
          <a:bodyPr/>
          <a:lstStyle/>
          <a:p>
            <a:r>
              <a:rPr lang="en-IE" b="1" u="sng" cap="none" dirty="0" smtClean="0"/>
              <a:t>Considerations included:-</a:t>
            </a:r>
            <a:endParaRPr lang="en-IE" b="1" u="sng" cap="non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75743" y="2307507"/>
            <a:ext cx="5218281" cy="478988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Process proposal – Applicable to existing registrants wanting to register more domains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IE" sz="1600" dirty="0" smtClean="0"/>
              <a:t>They will have already shown their ‘connection’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Process would be optional for Registrars to use for their clients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IE" sz="1600" dirty="0" smtClean="0"/>
              <a:t>Opt-in model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Should a registrant need to ‘re-prove their connection’ after a defined time period has elapsed since the original registration?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How to handle applications from dissolved companies?</a:t>
            </a:r>
          </a:p>
          <a:p>
            <a:endParaRPr lang="en-I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092328" y="1746890"/>
            <a:ext cx="4185618" cy="576262"/>
          </a:xfrm>
        </p:spPr>
        <p:txBody>
          <a:bodyPr/>
          <a:lstStyle/>
          <a:p>
            <a:r>
              <a:rPr lang="en-IE" b="1" u="sng" cap="none" dirty="0" smtClean="0"/>
              <a:t>Updates:-</a:t>
            </a:r>
            <a:endParaRPr lang="en-IE" b="1" u="sng" cap="none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092328" y="2307508"/>
            <a:ext cx="5662669" cy="478988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Discussion ongoing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/>
              <a:t> </a:t>
            </a:r>
            <a:r>
              <a:rPr lang="en-IE" dirty="0" smtClean="0"/>
              <a:t>Broad consensus for the process (and opt-in model)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 Discussion has focused on technical considerations:</a:t>
            </a:r>
          </a:p>
          <a:p>
            <a:pPr marL="0" indent="0">
              <a:buNone/>
            </a:pPr>
            <a:endParaRPr lang="en-IE" sz="1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How to ‘flag’ applications as fast-pass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Need to update Registrar front-end and back-end systems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Need to update IEDR systems to accept a ‘flag’ (www.iedr.ie, API and Console)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E" dirty="0" smtClean="0"/>
              <a:t>Fast-pass registrations – potential to add to the IE zone without manual approval from IEDR staff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6604" y="6488668"/>
            <a:ext cx="4450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>
                <a:solidFill>
                  <a:schemeClr val="bg1"/>
                </a:solidFill>
              </a:rPr>
              <a:t>Workstream</a:t>
            </a:r>
            <a:r>
              <a:rPr lang="en-IE" sz="1400" dirty="0">
                <a:solidFill>
                  <a:schemeClr val="bg1"/>
                </a:solidFill>
              </a:rPr>
              <a:t> Coordinator </a:t>
            </a:r>
            <a:r>
              <a:rPr lang="en-IE" sz="1400" dirty="0" smtClean="0">
                <a:solidFill>
                  <a:schemeClr val="bg1"/>
                </a:solidFill>
              </a:rPr>
              <a:t>– Kelly Salter / Kirstine Harris</a:t>
            </a:r>
            <a:endParaRPr lang="en-I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69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1406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IE" sz="4000" b="1" dirty="0">
                <a:solidFill>
                  <a:schemeClr val="bg1">
                    <a:lumMod val="50000"/>
                  </a:schemeClr>
                </a:solidFill>
              </a:rPr>
              <a:t>Some </a:t>
            </a:r>
            <a:r>
              <a:rPr lang="en-IE" sz="4000" b="1" dirty="0" smtClean="0">
                <a:solidFill>
                  <a:schemeClr val="bg1">
                    <a:lumMod val="50000"/>
                  </a:schemeClr>
                </a:solidFill>
              </a:rPr>
              <a:t>resources drafted…</a:t>
            </a:r>
            <a:endParaRPr lang="en-IE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3"/>
            <a:ext cx="10479369" cy="4979177"/>
          </a:xfrm>
        </p:spPr>
        <p:txBody>
          <a:bodyPr>
            <a:normAutofit/>
          </a:bodyPr>
          <a:lstStyle/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 smtClean="0"/>
              <a:t> Information Bulletin – draft prepared</a:t>
            </a:r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/>
              <a:t> </a:t>
            </a:r>
            <a:r>
              <a:rPr lang="en-IE" sz="2300" dirty="0" smtClean="0"/>
              <a:t>FAQ – draft prepared </a:t>
            </a:r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E" sz="2300" dirty="0" smtClean="0"/>
              <a:t> new Guideline on evidence of “Connection”</a:t>
            </a:r>
          </a:p>
          <a:p>
            <a:r>
              <a:rPr lang="en-IE" sz="2100" dirty="0" smtClean="0"/>
              <a:t>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97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IE" sz="4000" b="1" dirty="0" smtClean="0">
                <a:solidFill>
                  <a:schemeClr val="bg1">
                    <a:lumMod val="50000"/>
                  </a:schemeClr>
                </a:solidFill>
              </a:rPr>
              <a:t>Potential Timetable…</a:t>
            </a:r>
            <a:endParaRPr lang="en-IE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87" y="1954016"/>
            <a:ext cx="12025483" cy="27429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79940" y="4982457"/>
            <a:ext cx="7749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Critical Path items:-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IE" dirty="0" smtClean="0"/>
              <a:t>Public Consultation (earliest start date is 1</a:t>
            </a:r>
            <a:r>
              <a:rPr lang="en-IE" baseline="30000" dirty="0" smtClean="0"/>
              <a:t>st</a:t>
            </a:r>
            <a:r>
              <a:rPr lang="en-IE" dirty="0" smtClean="0"/>
              <a:t> September)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IE" dirty="0" smtClean="0"/>
              <a:t>Finalise API changes (if any), </a:t>
            </a:r>
            <a:r>
              <a:rPr lang="en-IE" b="1" dirty="0" smtClean="0"/>
              <a:t>then </a:t>
            </a:r>
            <a:r>
              <a:rPr lang="en-IE" dirty="0" smtClean="0"/>
              <a:t>give 90 days notice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IE" dirty="0" smtClean="0"/>
              <a:t>Finalise modus operandi and T&amp;Cs of ADR (</a:t>
            </a:r>
            <a:r>
              <a:rPr lang="en-IE" b="1" dirty="0" smtClean="0"/>
              <a:t>prior to</a:t>
            </a:r>
            <a:r>
              <a:rPr lang="en-IE" dirty="0" smtClean="0"/>
              <a:t> Public Consultation)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4822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Custom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30937B"/>
      </a:accent1>
      <a:accent2>
        <a:srgbClr val="297D53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2D8DA8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2982</TotalTime>
  <Words>991</Words>
  <Application>Microsoft Office PowerPoint</Application>
  <PresentationFormat>Widescreen</PresentationFormat>
  <Paragraphs>140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Retrospect</vt:lpstr>
      <vt:lpstr>Policy Advisory Committee  20 June 2017 Meeting  </vt:lpstr>
      <vt:lpstr>Some issues identified so far…</vt:lpstr>
      <vt:lpstr>Some issues identified so far…</vt:lpstr>
      <vt:lpstr>Alternative Dispute Resolution (ADR) Process Appeals-lite process</vt:lpstr>
      <vt:lpstr>Communications &amp; Awareness building Marketing &amp; promotion</vt:lpstr>
      <vt:lpstr>‘Connection’ to Ireland Guidelines for showing evidence</vt:lpstr>
      <vt:lpstr>Fast-Pass Registration Process Proposal For returning customers – post implementation</vt:lpstr>
      <vt:lpstr>Some resources drafted…</vt:lpstr>
      <vt:lpstr>Potential Timetable…</vt:lpstr>
      <vt:lpstr>Next Steps…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Policy Advisory Committee 20 June 2017 Meeting</dc:title>
  <dc:creator>Sarah Keegan</dc:creator>
  <cp:lastModifiedBy>Sarah Keegan</cp:lastModifiedBy>
  <cp:revision>50</cp:revision>
  <cp:lastPrinted>2017-06-19T15:57:02Z</cp:lastPrinted>
  <dcterms:created xsi:type="dcterms:W3CDTF">2017-06-13T16:33:59Z</dcterms:created>
  <dcterms:modified xsi:type="dcterms:W3CDTF">2017-07-03T11:42:47Z</dcterms:modified>
</cp:coreProperties>
</file>