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0" r:id="rId1"/>
    <p:sldMasterId id="2147483692" r:id="rId2"/>
  </p:sldMasterIdLst>
  <p:notesMasterIdLst>
    <p:notesMasterId r:id="rId27"/>
  </p:notesMasterIdLst>
  <p:sldIdLst>
    <p:sldId id="256" r:id="rId3"/>
    <p:sldId id="274" r:id="rId4"/>
    <p:sldId id="268" r:id="rId5"/>
    <p:sldId id="320" r:id="rId6"/>
    <p:sldId id="321" r:id="rId7"/>
    <p:sldId id="269" r:id="rId8"/>
    <p:sldId id="270" r:id="rId9"/>
    <p:sldId id="311" r:id="rId10"/>
    <p:sldId id="323" r:id="rId11"/>
    <p:sldId id="310" r:id="rId12"/>
    <p:sldId id="272" r:id="rId13"/>
    <p:sldId id="260" r:id="rId14"/>
    <p:sldId id="257" r:id="rId15"/>
    <p:sldId id="258" r:id="rId16"/>
    <p:sldId id="263" r:id="rId17"/>
    <p:sldId id="312" r:id="rId18"/>
    <p:sldId id="280" r:id="rId19"/>
    <p:sldId id="318" r:id="rId20"/>
    <p:sldId id="319" r:id="rId21"/>
    <p:sldId id="313" r:id="rId22"/>
    <p:sldId id="287" r:id="rId23"/>
    <p:sldId id="314" r:id="rId24"/>
    <p:sldId id="288" r:id="rId25"/>
    <p:sldId id="316" r:id="rId26"/>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82" d="100"/>
          <a:sy n="82" d="100"/>
        </p:scale>
        <p:origin x="31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D050FFF0-65E0-402E-8ED4-B134F9F69E9D}" type="datetimeFigureOut">
              <a:rPr lang="en-IE" smtClean="0"/>
              <a:t>08/09/2017</a:t>
            </a:fld>
            <a:endParaRPr lang="en-IE"/>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65D0B6D6-F2F7-42CE-A03B-2D2E94F55280}" type="slidenum">
              <a:rPr lang="en-IE" smtClean="0"/>
              <a:t>‹#›</a:t>
            </a:fld>
            <a:endParaRPr lang="en-IE"/>
          </a:p>
        </p:txBody>
      </p:sp>
    </p:spTree>
    <p:extLst>
      <p:ext uri="{BB962C8B-B14F-4D97-AF65-F5344CB8AC3E}">
        <p14:creationId xmlns:p14="http://schemas.microsoft.com/office/powerpoint/2010/main" val="121237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Slide</a:t>
            </a:r>
            <a:r>
              <a:rPr lang="en-IE" baseline="0" dirty="0" smtClean="0"/>
              <a:t> to use after 1 and 2 completed.</a:t>
            </a:r>
            <a:endParaRPr lang="en-IE" dirty="0"/>
          </a:p>
        </p:txBody>
      </p:sp>
      <p:sp>
        <p:nvSpPr>
          <p:cNvPr id="4" name="Slide Number Placeholder 3"/>
          <p:cNvSpPr>
            <a:spLocks noGrp="1"/>
          </p:cNvSpPr>
          <p:nvPr>
            <p:ph type="sldNum" sz="quarter" idx="10"/>
          </p:nvPr>
        </p:nvSpPr>
        <p:spPr/>
        <p:txBody>
          <a:bodyPr/>
          <a:lstStyle/>
          <a:p>
            <a:fld id="{65D0B6D6-F2F7-42CE-A03B-2D2E94F55280}" type="slidenum">
              <a:rPr lang="en-IE" smtClean="0"/>
              <a:t>2</a:t>
            </a:fld>
            <a:endParaRPr lang="en-IE"/>
          </a:p>
        </p:txBody>
      </p:sp>
    </p:spTree>
    <p:extLst>
      <p:ext uri="{BB962C8B-B14F-4D97-AF65-F5344CB8AC3E}">
        <p14:creationId xmlns:p14="http://schemas.microsoft.com/office/powerpoint/2010/main" val="2915753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Slide</a:t>
            </a:r>
            <a:r>
              <a:rPr lang="en-IE" baseline="0" dirty="0" smtClean="0"/>
              <a:t> to use after 1 and 2 completed.</a:t>
            </a:r>
            <a:endParaRPr lang="en-IE" dirty="0"/>
          </a:p>
        </p:txBody>
      </p:sp>
      <p:sp>
        <p:nvSpPr>
          <p:cNvPr id="4" name="Slide Number Placeholder 3"/>
          <p:cNvSpPr>
            <a:spLocks noGrp="1"/>
          </p:cNvSpPr>
          <p:nvPr>
            <p:ph type="sldNum" sz="quarter" idx="10"/>
          </p:nvPr>
        </p:nvSpPr>
        <p:spPr/>
        <p:txBody>
          <a:bodyPr/>
          <a:lstStyle/>
          <a:p>
            <a:fld id="{65D0B6D6-F2F7-42CE-A03B-2D2E94F55280}" type="slidenum">
              <a:rPr lang="en-IE" smtClean="0"/>
              <a:t>8</a:t>
            </a:fld>
            <a:endParaRPr lang="en-IE"/>
          </a:p>
        </p:txBody>
      </p:sp>
    </p:spTree>
    <p:extLst>
      <p:ext uri="{BB962C8B-B14F-4D97-AF65-F5344CB8AC3E}">
        <p14:creationId xmlns:p14="http://schemas.microsoft.com/office/powerpoint/2010/main" val="1337609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Slide</a:t>
            </a:r>
            <a:r>
              <a:rPr lang="en-IE" baseline="0" dirty="0" smtClean="0"/>
              <a:t> to use after 1 and 2 completed.</a:t>
            </a:r>
            <a:endParaRPr lang="en-IE" dirty="0"/>
          </a:p>
        </p:txBody>
      </p:sp>
      <p:sp>
        <p:nvSpPr>
          <p:cNvPr id="4" name="Slide Number Placeholder 3"/>
          <p:cNvSpPr>
            <a:spLocks noGrp="1"/>
          </p:cNvSpPr>
          <p:nvPr>
            <p:ph type="sldNum" sz="quarter" idx="10"/>
          </p:nvPr>
        </p:nvSpPr>
        <p:spPr/>
        <p:txBody>
          <a:bodyPr/>
          <a:lstStyle/>
          <a:p>
            <a:fld id="{65D0B6D6-F2F7-42CE-A03B-2D2E94F55280}" type="slidenum">
              <a:rPr lang="en-IE" smtClean="0"/>
              <a:t>10</a:t>
            </a:fld>
            <a:endParaRPr lang="en-IE"/>
          </a:p>
        </p:txBody>
      </p:sp>
    </p:spTree>
    <p:extLst>
      <p:ext uri="{BB962C8B-B14F-4D97-AF65-F5344CB8AC3E}">
        <p14:creationId xmlns:p14="http://schemas.microsoft.com/office/powerpoint/2010/main" val="902486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Slide</a:t>
            </a:r>
            <a:r>
              <a:rPr lang="en-IE" baseline="0" dirty="0" smtClean="0"/>
              <a:t> to use after 1 and 2 completed.</a:t>
            </a:r>
            <a:endParaRPr lang="en-IE" dirty="0"/>
          </a:p>
        </p:txBody>
      </p:sp>
      <p:sp>
        <p:nvSpPr>
          <p:cNvPr id="4" name="Slide Number Placeholder 3"/>
          <p:cNvSpPr>
            <a:spLocks noGrp="1"/>
          </p:cNvSpPr>
          <p:nvPr>
            <p:ph type="sldNum" sz="quarter" idx="10"/>
          </p:nvPr>
        </p:nvSpPr>
        <p:spPr/>
        <p:txBody>
          <a:bodyPr/>
          <a:lstStyle/>
          <a:p>
            <a:fld id="{65D0B6D6-F2F7-42CE-A03B-2D2E94F55280}" type="slidenum">
              <a:rPr lang="en-IE" smtClean="0"/>
              <a:t>16</a:t>
            </a:fld>
            <a:endParaRPr lang="en-IE"/>
          </a:p>
        </p:txBody>
      </p:sp>
    </p:spTree>
    <p:extLst>
      <p:ext uri="{BB962C8B-B14F-4D97-AF65-F5344CB8AC3E}">
        <p14:creationId xmlns:p14="http://schemas.microsoft.com/office/powerpoint/2010/main" val="883501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Slide</a:t>
            </a:r>
            <a:r>
              <a:rPr lang="en-IE" baseline="0" dirty="0" smtClean="0"/>
              <a:t> to use after 1 and 2 completed.</a:t>
            </a:r>
            <a:endParaRPr lang="en-IE" dirty="0"/>
          </a:p>
        </p:txBody>
      </p:sp>
      <p:sp>
        <p:nvSpPr>
          <p:cNvPr id="4" name="Slide Number Placeholder 3"/>
          <p:cNvSpPr>
            <a:spLocks noGrp="1"/>
          </p:cNvSpPr>
          <p:nvPr>
            <p:ph type="sldNum" sz="quarter" idx="10"/>
          </p:nvPr>
        </p:nvSpPr>
        <p:spPr/>
        <p:txBody>
          <a:bodyPr/>
          <a:lstStyle/>
          <a:p>
            <a:fld id="{65D0B6D6-F2F7-42CE-A03B-2D2E94F55280}" type="slidenum">
              <a:rPr lang="en-IE" smtClean="0"/>
              <a:t>20</a:t>
            </a:fld>
            <a:endParaRPr lang="en-IE"/>
          </a:p>
        </p:txBody>
      </p:sp>
    </p:spTree>
    <p:extLst>
      <p:ext uri="{BB962C8B-B14F-4D97-AF65-F5344CB8AC3E}">
        <p14:creationId xmlns:p14="http://schemas.microsoft.com/office/powerpoint/2010/main" val="3956165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Slide</a:t>
            </a:r>
            <a:r>
              <a:rPr lang="en-IE" baseline="0" dirty="0" smtClean="0"/>
              <a:t> to use after 1 and 2 completed.</a:t>
            </a:r>
            <a:endParaRPr lang="en-IE" dirty="0"/>
          </a:p>
        </p:txBody>
      </p:sp>
      <p:sp>
        <p:nvSpPr>
          <p:cNvPr id="4" name="Slide Number Placeholder 3"/>
          <p:cNvSpPr>
            <a:spLocks noGrp="1"/>
          </p:cNvSpPr>
          <p:nvPr>
            <p:ph type="sldNum" sz="quarter" idx="10"/>
          </p:nvPr>
        </p:nvSpPr>
        <p:spPr/>
        <p:txBody>
          <a:bodyPr/>
          <a:lstStyle/>
          <a:p>
            <a:fld id="{65D0B6D6-F2F7-42CE-A03B-2D2E94F55280}" type="slidenum">
              <a:rPr lang="en-IE" smtClean="0"/>
              <a:t>22</a:t>
            </a:fld>
            <a:endParaRPr lang="en-IE"/>
          </a:p>
        </p:txBody>
      </p:sp>
    </p:spTree>
    <p:extLst>
      <p:ext uri="{BB962C8B-B14F-4D97-AF65-F5344CB8AC3E}">
        <p14:creationId xmlns:p14="http://schemas.microsoft.com/office/powerpoint/2010/main" val="2819779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81E1FB-91BB-4B6E-BB2C-9DB2965F37B8}" type="datetime1">
              <a:rPr lang="en-US" smtClean="0"/>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8830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FB6A8A-3802-479F-906D-FCB9CD693F32}" type="datetime1">
              <a:rPr lang="en-US" smtClean="0"/>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485005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92E38E-99A5-4550-A929-6079F9A5D3A5}" type="datetime1">
              <a:rPr lang="en-US" smtClean="0"/>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0437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27492B79-50BE-4EB5-A6E6-D956883D6B1E}" type="datetimeFigureOut">
              <a:rPr lang="en-IE" smtClean="0"/>
              <a:t>08/09/2017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803629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27492B79-50BE-4EB5-A6E6-D956883D6B1E}" type="datetimeFigureOut">
              <a:rPr lang="en-IE" smtClean="0"/>
              <a:t>08/09/2017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2974356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7492B79-50BE-4EB5-A6E6-D956883D6B1E}" type="datetimeFigureOut">
              <a:rPr lang="en-IE" smtClean="0"/>
              <a:t>08/09/2017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2441118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27492B79-50BE-4EB5-A6E6-D956883D6B1E}" type="datetimeFigureOut">
              <a:rPr lang="en-IE" smtClean="0"/>
              <a:t>08/09/2017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293185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27492B79-50BE-4EB5-A6E6-D956883D6B1E}" type="datetimeFigureOut">
              <a:rPr lang="en-IE" smtClean="0"/>
              <a:t>08/09/2017</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3889129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27492B79-50BE-4EB5-A6E6-D956883D6B1E}" type="datetimeFigureOut">
              <a:rPr lang="en-IE" smtClean="0"/>
              <a:t>08/09/2017</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1370880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492B79-50BE-4EB5-A6E6-D956883D6B1E}" type="datetimeFigureOut">
              <a:rPr lang="en-IE" smtClean="0"/>
              <a:t>08/09/2017</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30961879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492B79-50BE-4EB5-A6E6-D956883D6B1E}" type="datetimeFigureOut">
              <a:rPr lang="en-IE" smtClean="0"/>
              <a:t>08/09/2017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3883820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BF93A-0596-40FB-B1AF-7E0857684FF0}" type="datetime1">
              <a:rPr lang="en-US" smtClean="0"/>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12441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492B79-50BE-4EB5-A6E6-D956883D6B1E}" type="datetimeFigureOut">
              <a:rPr lang="en-IE" smtClean="0"/>
              <a:t>08/09/2017</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8725290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27492B79-50BE-4EB5-A6E6-D956883D6B1E}" type="datetimeFigureOut">
              <a:rPr lang="en-IE" smtClean="0"/>
              <a:t>08/09/2017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33010462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27492B79-50BE-4EB5-A6E6-D956883D6B1E}" type="datetimeFigureOut">
              <a:rPr lang="en-IE" smtClean="0"/>
              <a:t>08/09/2017</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54CFA4C-8C65-43AB-BC5A-00958F280936}" type="slidenum">
              <a:rPr lang="en-IE" smtClean="0"/>
              <a:t>‹#›</a:t>
            </a:fld>
            <a:endParaRPr lang="en-IE"/>
          </a:p>
        </p:txBody>
      </p:sp>
    </p:spTree>
    <p:extLst>
      <p:ext uri="{BB962C8B-B14F-4D97-AF65-F5344CB8AC3E}">
        <p14:creationId xmlns:p14="http://schemas.microsoft.com/office/powerpoint/2010/main" val="2632836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6E6685-C004-46E2-8A77-D52BE5738010}" type="datetime1">
              <a:rPr lang="en-US" smtClean="0"/>
              <a:t>9/8/2017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500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3A3C9D-6F31-4ED8-97FD-B24418BA413F}" type="datetime1">
              <a:rPr lang="en-US" smtClean="0"/>
              <a:t>9/8/2017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541049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4"/>
            <a:ext cx="10058400" cy="73889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50CB74-6EC2-4175-892E-3EB5B4E36C85}" type="datetime1">
              <a:rPr lang="en-US" smtClean="0"/>
              <a:t>9/8/2017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1151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64103EA-527F-445D-B185-575CA52228B1}" type="datetime1">
              <a:rPr lang="en-US" smtClean="0"/>
              <a:t>9/8/2017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6256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1CA748C-3EF6-4A6D-9936-CBB3BE0A9983}" type="datetime1">
              <a:rPr lang="en-US" smtClean="0"/>
              <a:t>9/8/2017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70254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BCF3171-F62D-45F7-8AA3-F03BA25CDE39}" type="datetime1">
              <a:rPr lang="en-US" smtClean="0"/>
              <a:t>9/8/2017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19954A3-9DFD-4C44-94BA-B95130A3BA1C}" type="slidenum">
              <a:rPr lang="en-US" smtClean="0"/>
              <a:t>‹#›</a:t>
            </a:fld>
            <a:endParaRPr lang="en-US" dirty="0"/>
          </a:p>
        </p:txBody>
      </p:sp>
    </p:spTree>
    <p:extLst>
      <p:ext uri="{BB962C8B-B14F-4D97-AF65-F5344CB8AC3E}">
        <p14:creationId xmlns:p14="http://schemas.microsoft.com/office/powerpoint/2010/main" val="1871353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58F2D74-9D74-405B-9933-B7618775D1C3}" type="datetime1">
              <a:rPr lang="en-US" smtClean="0"/>
              <a:t>9/8/2017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9601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D4A02FC-50DA-4A7E-A650-87DD058D464B}" type="datetime1">
              <a:rPr lang="en-US" smtClean="0"/>
              <a:t>9/8/2017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543778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92B79-50BE-4EB5-A6E6-D956883D6B1E}" type="datetimeFigureOut">
              <a:rPr lang="en-IE" smtClean="0"/>
              <a:t>08/09/2017</a:t>
            </a:fld>
            <a:endParaRPr lang="en-I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4CFA4C-8C65-43AB-BC5A-00958F280936}" type="slidenum">
              <a:rPr lang="en-IE" smtClean="0"/>
              <a:t>‹#›</a:t>
            </a:fld>
            <a:endParaRPr lang="en-IE"/>
          </a:p>
        </p:txBody>
      </p:sp>
    </p:spTree>
    <p:extLst>
      <p:ext uri="{BB962C8B-B14F-4D97-AF65-F5344CB8AC3E}">
        <p14:creationId xmlns:p14="http://schemas.microsoft.com/office/powerpoint/2010/main" val="260154022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iedr.ie/liberalisation" TargetMode="External"/><Relationship Id="rId2" Type="http://schemas.openxmlformats.org/officeDocument/2006/relationships/hyperlink" Target="http://www.iedr.ie/public-consultation"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67787" y="2159306"/>
            <a:ext cx="10157552" cy="1902547"/>
          </a:xfrm>
        </p:spPr>
        <p:txBody>
          <a:bodyPr>
            <a:normAutofit/>
          </a:bodyPr>
          <a:lstStyle/>
          <a:p>
            <a:r>
              <a:rPr lang="en-IE" sz="5800" b="1" dirty="0">
                <a:solidFill>
                  <a:schemeClr val="tx1"/>
                </a:solidFill>
              </a:rPr>
              <a:t>Policy Advisory Committee </a:t>
            </a:r>
            <a:r>
              <a:rPr lang="en-IE" dirty="0" smtClean="0">
                <a:solidFill>
                  <a:schemeClr val="tx1"/>
                </a:solidFill>
              </a:rPr>
              <a:t/>
            </a:r>
            <a:br>
              <a:rPr lang="en-IE" dirty="0" smtClean="0">
                <a:solidFill>
                  <a:schemeClr val="tx1"/>
                </a:solidFill>
              </a:rPr>
            </a:br>
            <a:r>
              <a:rPr lang="en-IE" sz="4000" dirty="0" smtClean="0">
                <a:solidFill>
                  <a:schemeClr val="tx1"/>
                </a:solidFill>
              </a:rPr>
              <a:t>29 August 2017 Meeting  </a:t>
            </a:r>
            <a:endParaRPr lang="en-IE" sz="4000"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88568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10</a:t>
            </a:fld>
            <a:endParaRPr lang="en-US" dirty="0"/>
          </a:p>
        </p:txBody>
      </p:sp>
      <p:sp>
        <p:nvSpPr>
          <p:cNvPr id="3" name="Title 2"/>
          <p:cNvSpPr>
            <a:spLocks noGrp="1"/>
          </p:cNvSpPr>
          <p:nvPr>
            <p:ph type="title" idx="4294967295"/>
          </p:nvPr>
        </p:nvSpPr>
        <p:spPr>
          <a:xfrm>
            <a:off x="1527809" y="386564"/>
            <a:ext cx="10058400" cy="1443037"/>
          </a:xfrm>
        </p:spPr>
        <p:txBody>
          <a:bodyPr>
            <a:noAutofit/>
          </a:bodyPr>
          <a:lstStyle/>
          <a:p>
            <a:r>
              <a:rPr lang="en-IE" b="1" dirty="0">
                <a:solidFill>
                  <a:schemeClr val="tx1"/>
                </a:solidFill>
              </a:rPr>
              <a:t>Policy Advisory Committee - Agenda</a:t>
            </a:r>
            <a:br>
              <a:rPr lang="en-IE" b="1" dirty="0">
                <a:solidFill>
                  <a:schemeClr val="tx1"/>
                </a:solidFill>
              </a:rPr>
            </a:br>
            <a:endParaRPr lang="en-IE" b="1" dirty="0">
              <a:solidFill>
                <a:schemeClr val="tx1"/>
              </a:solidFill>
            </a:endParaRPr>
          </a:p>
        </p:txBody>
      </p:sp>
      <p:sp>
        <p:nvSpPr>
          <p:cNvPr id="4" name="Content Placeholder 3"/>
          <p:cNvSpPr>
            <a:spLocks noGrp="1"/>
          </p:cNvSpPr>
          <p:nvPr>
            <p:ph sz="half" idx="4294967295"/>
          </p:nvPr>
        </p:nvSpPr>
        <p:spPr>
          <a:xfrm>
            <a:off x="237066" y="1618616"/>
            <a:ext cx="5861981" cy="5023731"/>
          </a:xfrm>
        </p:spPr>
        <p:txBody>
          <a:bodyPr>
            <a:normAutofit/>
          </a:bodyPr>
          <a:lstStyle/>
          <a:p>
            <a:pPr marL="0" lvl="0" indent="0">
              <a:buNone/>
            </a:pPr>
            <a:r>
              <a:rPr lang="en-IE" sz="2100" b="1" dirty="0" smtClean="0">
                <a:solidFill>
                  <a:schemeClr val="tx1"/>
                </a:solidFill>
              </a:rPr>
              <a:t>1.     Apologies </a:t>
            </a:r>
            <a:r>
              <a:rPr lang="en-IE" sz="2100" b="1" dirty="0">
                <a:solidFill>
                  <a:schemeClr val="tx1"/>
                </a:solidFill>
              </a:rPr>
              <a:t>(absentees) </a:t>
            </a:r>
            <a:endParaRPr lang="en-IE" sz="2100" b="1" dirty="0" smtClean="0">
              <a:solidFill>
                <a:schemeClr val="tx1"/>
              </a:solidFill>
            </a:endParaRPr>
          </a:p>
          <a:p>
            <a:pPr marL="0" lvl="0" indent="0">
              <a:buNone/>
            </a:pPr>
            <a:r>
              <a:rPr lang="en-IE" sz="2100" b="1" dirty="0" smtClean="0">
                <a:solidFill>
                  <a:schemeClr val="tx1"/>
                </a:solidFill>
              </a:rPr>
              <a:t>2.     Minutes </a:t>
            </a:r>
            <a:r>
              <a:rPr lang="en-IE" sz="2100" b="1" dirty="0">
                <a:solidFill>
                  <a:schemeClr val="tx1"/>
                </a:solidFill>
              </a:rPr>
              <a:t>of the Meeting of 20 June </a:t>
            </a:r>
            <a:r>
              <a:rPr lang="en-IE" sz="2100" b="1" dirty="0" smtClean="0">
                <a:solidFill>
                  <a:schemeClr val="tx1"/>
                </a:solidFill>
              </a:rPr>
              <a:t>2017</a:t>
            </a:r>
          </a:p>
          <a:p>
            <a:pPr marL="0" lvl="0" indent="0">
              <a:spcAft>
                <a:spcPts val="0"/>
              </a:spcAft>
              <a:buNone/>
            </a:pPr>
            <a:r>
              <a:rPr lang="en-IE" sz="2100" b="1" dirty="0" smtClean="0">
                <a:solidFill>
                  <a:schemeClr val="tx1"/>
                </a:solidFill>
              </a:rPr>
              <a:t>3.     Review </a:t>
            </a:r>
            <a:r>
              <a:rPr lang="en-IE" sz="2100" b="1" dirty="0">
                <a:solidFill>
                  <a:schemeClr val="tx1"/>
                </a:solidFill>
              </a:rPr>
              <a:t>of action points from </a:t>
            </a:r>
            <a:r>
              <a:rPr lang="en-IE" sz="2100" b="1" dirty="0" smtClean="0">
                <a:solidFill>
                  <a:schemeClr val="tx1"/>
                </a:solidFill>
              </a:rPr>
              <a:t>20 </a:t>
            </a:r>
            <a:r>
              <a:rPr lang="en-IE" sz="2100" b="1" dirty="0">
                <a:solidFill>
                  <a:schemeClr val="tx1"/>
                </a:solidFill>
              </a:rPr>
              <a:t>June 2017 </a:t>
            </a:r>
            <a:endParaRPr lang="en-IE" sz="2100" b="1" dirty="0" smtClean="0">
              <a:solidFill>
                <a:schemeClr val="tx1"/>
              </a:solidFill>
            </a:endParaRPr>
          </a:p>
          <a:p>
            <a:pPr marL="0" indent="0">
              <a:spcBef>
                <a:spcPts val="0"/>
              </a:spcBef>
              <a:spcAft>
                <a:spcPts val="0"/>
              </a:spcAft>
              <a:buNone/>
            </a:pPr>
            <a:r>
              <a:rPr lang="en-IE" sz="1600" dirty="0">
                <a:solidFill>
                  <a:schemeClr val="tx1"/>
                </a:solidFill>
              </a:rPr>
              <a:t>	</a:t>
            </a:r>
            <a:r>
              <a:rPr lang="en-IE" sz="1400" dirty="0" smtClean="0">
                <a:solidFill>
                  <a:schemeClr val="tx1"/>
                </a:solidFill>
              </a:rPr>
              <a:t>(</a:t>
            </a:r>
            <a:r>
              <a:rPr lang="en-IE" sz="1400" dirty="0">
                <a:solidFill>
                  <a:schemeClr val="tx1"/>
                </a:solidFill>
              </a:rPr>
              <a:t>relating to matters not otherwise appearing </a:t>
            </a:r>
            <a:r>
              <a:rPr lang="en-IE" sz="1400" dirty="0" smtClean="0">
                <a:solidFill>
                  <a:schemeClr val="tx1"/>
                </a:solidFill>
              </a:rPr>
              <a:t>on </a:t>
            </a:r>
            <a:r>
              <a:rPr lang="en-IE" sz="1400" dirty="0">
                <a:solidFill>
                  <a:schemeClr val="tx1"/>
                </a:solidFill>
              </a:rPr>
              <a:t>the Agenda</a:t>
            </a:r>
            <a:r>
              <a:rPr lang="en-IE" sz="1400" dirty="0" smtClean="0">
                <a:solidFill>
                  <a:schemeClr val="tx1"/>
                </a:solidFill>
              </a:rPr>
              <a:t>)</a:t>
            </a:r>
            <a:r>
              <a:rPr lang="en-IE" b="1" dirty="0" smtClean="0">
                <a:solidFill>
                  <a:schemeClr val="tx1"/>
                </a:solidFill>
              </a:rPr>
              <a:t> </a:t>
            </a:r>
          </a:p>
          <a:p>
            <a:pPr marL="0" indent="0">
              <a:spcBef>
                <a:spcPts val="0"/>
              </a:spcBef>
              <a:spcAft>
                <a:spcPts val="0"/>
              </a:spcAft>
              <a:buNone/>
            </a:pPr>
            <a:endParaRPr lang="en-IE" b="1" dirty="0" smtClean="0">
              <a:solidFill>
                <a:schemeClr val="tx1"/>
              </a:solidFill>
            </a:endParaRPr>
          </a:p>
          <a:p>
            <a:pPr marL="384048" lvl="2" indent="0">
              <a:buNone/>
            </a:pPr>
            <a:r>
              <a:rPr lang="en-IE" sz="1500" dirty="0" smtClean="0">
                <a:solidFill>
                  <a:schemeClr val="tx1"/>
                </a:solidFill>
              </a:rPr>
              <a:t>3.1 Fast Track Request: WHOIS Policy &amp; Acceptable Use Policy</a:t>
            </a:r>
          </a:p>
          <a:p>
            <a:pPr marL="384048" lvl="2" indent="0">
              <a:buNone/>
            </a:pPr>
            <a:r>
              <a:rPr lang="en-IE" sz="1500" dirty="0" smtClean="0">
                <a:solidFill>
                  <a:schemeClr val="tx1"/>
                </a:solidFill>
              </a:rPr>
              <a:t>3.2 Fast </a:t>
            </a:r>
            <a:r>
              <a:rPr lang="en-IE" sz="1500" dirty="0">
                <a:solidFill>
                  <a:schemeClr val="tx1"/>
                </a:solidFill>
              </a:rPr>
              <a:t>Track Request: Privacy Policy</a:t>
            </a:r>
          </a:p>
          <a:p>
            <a:pPr marL="384048" lvl="2" indent="0">
              <a:buNone/>
            </a:pPr>
            <a:r>
              <a:rPr lang="en-IE" sz="1500" dirty="0" smtClean="0">
                <a:solidFill>
                  <a:schemeClr val="tx1"/>
                </a:solidFill>
              </a:rPr>
              <a:t>3.3 Proposal </a:t>
            </a:r>
            <a:r>
              <a:rPr lang="en-IE" sz="1500" dirty="0">
                <a:solidFill>
                  <a:schemeClr val="tx1"/>
                </a:solidFill>
              </a:rPr>
              <a:t>to alter the operation of the DNS check validation </a:t>
            </a:r>
            <a:r>
              <a:rPr lang="en-IE" sz="1500" dirty="0" smtClean="0">
                <a:solidFill>
                  <a:schemeClr val="tx1"/>
                </a:solidFill>
              </a:rPr>
              <a:t>process</a:t>
            </a:r>
            <a:endParaRPr lang="en-IE" sz="1500" dirty="0">
              <a:solidFill>
                <a:schemeClr val="tx1"/>
              </a:solidFill>
            </a:endParaRPr>
          </a:p>
          <a:p>
            <a:pPr marL="0" lvl="0" indent="0">
              <a:buNone/>
            </a:pPr>
            <a:r>
              <a:rPr lang="en-IE" sz="2100" b="1" dirty="0">
                <a:solidFill>
                  <a:schemeClr val="tx1"/>
                </a:solidFill>
              </a:rPr>
              <a:t>4. </a:t>
            </a:r>
            <a:r>
              <a:rPr lang="en-IE" sz="2100" b="1" dirty="0" smtClean="0">
                <a:solidFill>
                  <a:schemeClr val="tx1"/>
                </a:solidFill>
              </a:rPr>
              <a:t>    Update </a:t>
            </a:r>
            <a:r>
              <a:rPr lang="en-IE" sz="2100" b="1" dirty="0">
                <a:solidFill>
                  <a:schemeClr val="tx1"/>
                </a:solidFill>
              </a:rPr>
              <a:t>on the policy change proposal</a:t>
            </a:r>
          </a:p>
          <a:p>
            <a:pPr marL="0" lvl="0" indent="0">
              <a:buNone/>
            </a:pPr>
            <a:r>
              <a:rPr lang="en-IE" sz="1600" b="1" dirty="0" smtClean="0">
                <a:solidFill>
                  <a:schemeClr val="tx1"/>
                </a:solidFill>
              </a:rPr>
              <a:t>To remove restrictions on .</a:t>
            </a:r>
            <a:r>
              <a:rPr lang="en-IE" sz="1600" b="1" dirty="0" err="1" smtClean="0">
                <a:solidFill>
                  <a:schemeClr val="tx1"/>
                </a:solidFill>
              </a:rPr>
              <a:t>ie</a:t>
            </a:r>
            <a:r>
              <a:rPr lang="en-IE" sz="1600" b="1" dirty="0" smtClean="0">
                <a:solidFill>
                  <a:schemeClr val="tx1"/>
                </a:solidFill>
              </a:rPr>
              <a:t> domains corresponding to TLDs</a:t>
            </a:r>
          </a:p>
          <a:p>
            <a:pPr marL="457200" indent="-457200">
              <a:buFont typeface="+mj-lt"/>
              <a:buAutoNum type="arabicPeriod"/>
            </a:pPr>
            <a:endParaRPr lang="en-IE" b="1" dirty="0">
              <a:solidFill>
                <a:schemeClr val="tx1"/>
              </a:solidFill>
            </a:endParaRPr>
          </a:p>
        </p:txBody>
      </p:sp>
      <p:sp>
        <p:nvSpPr>
          <p:cNvPr id="5" name="Content Placeholder 4"/>
          <p:cNvSpPr>
            <a:spLocks noGrp="1"/>
          </p:cNvSpPr>
          <p:nvPr>
            <p:ph sz="half" idx="4294967295"/>
          </p:nvPr>
        </p:nvSpPr>
        <p:spPr>
          <a:xfrm>
            <a:off x="6177167" y="1618616"/>
            <a:ext cx="6014833" cy="4752975"/>
          </a:xfrm>
        </p:spPr>
        <p:txBody>
          <a:bodyPr>
            <a:normAutofit/>
          </a:bodyPr>
          <a:lstStyle/>
          <a:p>
            <a:pPr marL="0" lvl="0" indent="0">
              <a:buNone/>
            </a:pPr>
            <a:r>
              <a:rPr lang="en-IE" b="1" dirty="0" smtClean="0">
                <a:solidFill>
                  <a:srgbClr val="FF0000"/>
                </a:solidFill>
              </a:rPr>
              <a:t>5.     Update </a:t>
            </a:r>
            <a:r>
              <a:rPr lang="en-IE" b="1" dirty="0">
                <a:solidFill>
                  <a:srgbClr val="FF0000"/>
                </a:solidFill>
              </a:rPr>
              <a:t>on the policy change </a:t>
            </a:r>
            <a:endParaRPr lang="en-IE" b="1" dirty="0" smtClean="0">
              <a:solidFill>
                <a:srgbClr val="FF0000"/>
              </a:solidFill>
            </a:endParaRPr>
          </a:p>
          <a:p>
            <a:pPr marL="0" lvl="0" indent="0">
              <a:buNone/>
            </a:pPr>
            <a:r>
              <a:rPr lang="en-IE" sz="1600" dirty="0" smtClean="0">
                <a:solidFill>
                  <a:srgbClr val="FF0000"/>
                </a:solidFill>
              </a:rPr>
              <a:t>	To </a:t>
            </a:r>
            <a:r>
              <a:rPr lang="en-IE" sz="1600" dirty="0">
                <a:solidFill>
                  <a:srgbClr val="FF0000"/>
                </a:solidFill>
              </a:rPr>
              <a:t>remove </a:t>
            </a:r>
            <a:r>
              <a:rPr lang="en-IE" sz="1600" dirty="0" smtClean="0">
                <a:solidFill>
                  <a:srgbClr val="FF0000"/>
                </a:solidFill>
              </a:rPr>
              <a:t>the ‘</a:t>
            </a:r>
            <a:r>
              <a:rPr lang="en-IE" sz="1600" dirty="0">
                <a:solidFill>
                  <a:srgbClr val="FF0000"/>
                </a:solidFill>
              </a:rPr>
              <a:t>claim to the name’ </a:t>
            </a:r>
            <a:r>
              <a:rPr lang="en-IE" sz="1600" dirty="0" smtClean="0">
                <a:solidFill>
                  <a:srgbClr val="FF0000"/>
                </a:solidFill>
              </a:rPr>
              <a:t>requirement from </a:t>
            </a:r>
            <a:r>
              <a:rPr lang="en-IE" sz="1600" dirty="0">
                <a:solidFill>
                  <a:srgbClr val="FF0000"/>
                </a:solidFill>
              </a:rPr>
              <a:t>the </a:t>
            </a:r>
            <a:r>
              <a:rPr lang="en-IE" sz="1600" dirty="0" smtClean="0">
                <a:solidFill>
                  <a:srgbClr val="FF0000"/>
                </a:solidFill>
              </a:rPr>
              <a:t>	Registration </a:t>
            </a:r>
            <a:r>
              <a:rPr lang="en-IE" sz="1600" dirty="0">
                <a:solidFill>
                  <a:srgbClr val="FF0000"/>
                </a:solidFill>
              </a:rPr>
              <a:t>&amp; Naming Policy</a:t>
            </a:r>
          </a:p>
          <a:p>
            <a:pPr marL="0" indent="0">
              <a:buNone/>
            </a:pPr>
            <a:r>
              <a:rPr lang="en-IE" b="1" dirty="0" smtClean="0">
                <a:solidFill>
                  <a:schemeClr val="tx1"/>
                </a:solidFill>
              </a:rPr>
              <a:t>6.     New </a:t>
            </a:r>
            <a:r>
              <a:rPr lang="en-IE" b="1" dirty="0">
                <a:solidFill>
                  <a:schemeClr val="tx1"/>
                </a:solidFill>
              </a:rPr>
              <a:t>- policy change </a:t>
            </a:r>
            <a:r>
              <a:rPr lang="en-IE" b="1" dirty="0" smtClean="0">
                <a:solidFill>
                  <a:schemeClr val="tx1"/>
                </a:solidFill>
              </a:rPr>
              <a:t>request</a:t>
            </a:r>
          </a:p>
          <a:p>
            <a:pPr marL="0" indent="0">
              <a:buNone/>
            </a:pPr>
            <a:r>
              <a:rPr lang="en-IE" sz="1600" dirty="0" smtClean="0"/>
              <a:t>	To </a:t>
            </a:r>
            <a:r>
              <a:rPr lang="en-IE" sz="1600" dirty="0"/>
              <a:t>introduce </a:t>
            </a:r>
            <a:r>
              <a:rPr lang="en-IE" sz="1600" dirty="0" smtClean="0"/>
              <a:t>Alternative </a:t>
            </a:r>
            <a:r>
              <a:rPr lang="en-IE" sz="1600" dirty="0"/>
              <a:t>Dispute Resolution Process (ADRP</a:t>
            </a:r>
            <a:r>
              <a:rPr lang="en-IE" sz="1600" dirty="0" smtClean="0"/>
              <a:t>) </a:t>
            </a:r>
            <a:endParaRPr lang="en-IE" sz="1600" dirty="0"/>
          </a:p>
          <a:p>
            <a:pPr marL="0" indent="0">
              <a:buNone/>
            </a:pPr>
            <a:r>
              <a:rPr lang="en-IE" b="1" dirty="0" smtClean="0">
                <a:solidFill>
                  <a:schemeClr val="tx1"/>
                </a:solidFill>
              </a:rPr>
              <a:t>7.     Any </a:t>
            </a:r>
            <a:r>
              <a:rPr lang="en-IE" b="1" dirty="0">
                <a:solidFill>
                  <a:schemeClr val="tx1"/>
                </a:solidFill>
              </a:rPr>
              <a:t>Other Business</a:t>
            </a:r>
          </a:p>
          <a:p>
            <a:pPr marL="201168" lvl="1" indent="0">
              <a:buNone/>
            </a:pPr>
            <a:r>
              <a:rPr lang="en-IE" sz="1400" dirty="0" smtClean="0"/>
              <a:t>7.1 Industry </a:t>
            </a:r>
            <a:r>
              <a:rPr lang="en-IE" sz="1400" dirty="0"/>
              <a:t>related developments /relevant legislative changes to be </a:t>
            </a:r>
            <a:r>
              <a:rPr lang="en-IE" sz="1400" dirty="0" smtClean="0"/>
              <a:t>	outlined </a:t>
            </a:r>
            <a:r>
              <a:rPr lang="en-IE" sz="1400" dirty="0"/>
              <a:t>by PAC </a:t>
            </a:r>
            <a:r>
              <a:rPr lang="en-IE" sz="1400" dirty="0" smtClean="0"/>
              <a:t>members</a:t>
            </a:r>
          </a:p>
          <a:p>
            <a:pPr marL="201168" lvl="1" indent="0">
              <a:buNone/>
            </a:pPr>
            <a:r>
              <a:rPr lang="en-IE" sz="1400" dirty="0" smtClean="0"/>
              <a:t>7.2 Co-Funded </a:t>
            </a:r>
            <a:r>
              <a:rPr lang="en-IE" sz="1400" dirty="0"/>
              <a:t>Marketing Programme Operational Updates</a:t>
            </a:r>
          </a:p>
          <a:p>
            <a:pPr marL="0" lvl="0" indent="0">
              <a:buNone/>
            </a:pPr>
            <a:r>
              <a:rPr lang="en-IE" b="1" dirty="0" smtClean="0">
                <a:solidFill>
                  <a:schemeClr val="tx1"/>
                </a:solidFill>
              </a:rPr>
              <a:t>8.     Next </a:t>
            </a:r>
            <a:r>
              <a:rPr lang="en-IE" b="1" dirty="0">
                <a:solidFill>
                  <a:schemeClr val="tx1"/>
                </a:solidFill>
              </a:rPr>
              <a:t>meeting(s)</a:t>
            </a:r>
          </a:p>
          <a:p>
            <a:endParaRPr lang="en-IE" dirty="0"/>
          </a:p>
        </p:txBody>
      </p:sp>
    </p:spTree>
    <p:extLst>
      <p:ext uri="{BB962C8B-B14F-4D97-AF65-F5344CB8AC3E}">
        <p14:creationId xmlns:p14="http://schemas.microsoft.com/office/powerpoint/2010/main" val="30336559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sp>
        <p:nvSpPr>
          <p:cNvPr id="2" name="Title 1"/>
          <p:cNvSpPr>
            <a:spLocks noGrp="1"/>
          </p:cNvSpPr>
          <p:nvPr>
            <p:ph type="title" idx="4294967295"/>
          </p:nvPr>
        </p:nvSpPr>
        <p:spPr>
          <a:xfrm>
            <a:off x="0" y="0"/>
            <a:ext cx="12192000" cy="1450975"/>
          </a:xfrm>
        </p:spPr>
        <p:txBody>
          <a:bodyPr>
            <a:normAutofit/>
          </a:bodyPr>
          <a:lstStyle/>
          <a:p>
            <a:pPr algn="ctr"/>
            <a:r>
              <a:rPr lang="en-IE" b="1" dirty="0" smtClean="0">
                <a:solidFill>
                  <a:schemeClr val="tx1"/>
                </a:solidFill>
              </a:rPr>
              <a:t>5. Policy change – claim to the name</a:t>
            </a:r>
            <a:r>
              <a:rPr lang="en-IE" b="1" dirty="0">
                <a:solidFill>
                  <a:schemeClr val="tx1"/>
                </a:solidFill>
              </a:rPr>
              <a:t/>
            </a:r>
            <a:br>
              <a:rPr lang="en-IE" b="1" dirty="0">
                <a:solidFill>
                  <a:schemeClr val="tx1"/>
                </a:solidFill>
              </a:rPr>
            </a:br>
            <a:r>
              <a:rPr lang="en-IE" sz="2000" b="1" dirty="0">
                <a:solidFill>
                  <a:schemeClr val="tx1"/>
                </a:solidFill>
              </a:rPr>
              <a:t>from the 20 June 2017 meeting</a:t>
            </a:r>
          </a:p>
        </p:txBody>
      </p:sp>
      <p:sp>
        <p:nvSpPr>
          <p:cNvPr id="3" name="Content Placeholder 2"/>
          <p:cNvSpPr>
            <a:spLocks noGrp="1"/>
          </p:cNvSpPr>
          <p:nvPr>
            <p:ph idx="4294967295"/>
          </p:nvPr>
        </p:nvSpPr>
        <p:spPr>
          <a:xfrm>
            <a:off x="100987" y="1727324"/>
            <a:ext cx="11821381" cy="5130676"/>
          </a:xfrm>
        </p:spPr>
        <p:txBody>
          <a:bodyPr>
            <a:normAutofit/>
          </a:bodyPr>
          <a:lstStyle/>
          <a:p>
            <a:pPr lvl="0"/>
            <a:r>
              <a:rPr lang="en-IE" sz="2200" b="1" u="sng" dirty="0" smtClean="0">
                <a:solidFill>
                  <a:schemeClr val="tx2"/>
                </a:solidFill>
              </a:rPr>
              <a:t>Policy </a:t>
            </a:r>
            <a:r>
              <a:rPr lang="en-IE" sz="2200" b="1" u="sng" dirty="0">
                <a:solidFill>
                  <a:schemeClr val="tx2"/>
                </a:solidFill>
              </a:rPr>
              <a:t>change </a:t>
            </a:r>
            <a:r>
              <a:rPr lang="en-IE" sz="2200" b="1" u="sng" dirty="0" smtClean="0">
                <a:solidFill>
                  <a:schemeClr val="tx2"/>
                </a:solidFill>
              </a:rPr>
              <a:t>– to remove the claim to the name requirement from the Registration &amp; Naming Policy</a:t>
            </a:r>
            <a:endParaRPr lang="en-IE" sz="2200" b="1" u="sng" dirty="0">
              <a:solidFill>
                <a:schemeClr val="tx2"/>
              </a:solidFill>
            </a:endParaRPr>
          </a:p>
          <a:p>
            <a:pPr lvl="0"/>
            <a:r>
              <a:rPr lang="en-IE" sz="2400" b="1" dirty="0" smtClean="0"/>
              <a:t>Action Points</a:t>
            </a:r>
            <a:r>
              <a:rPr lang="en-IE" dirty="0" smtClean="0"/>
              <a:t> - </a:t>
            </a:r>
            <a:r>
              <a:rPr lang="en-IE" dirty="0" smtClean="0">
                <a:solidFill>
                  <a:schemeClr val="tx1"/>
                </a:solidFill>
              </a:rPr>
              <a:t>from </a:t>
            </a:r>
            <a:r>
              <a:rPr lang="en-IE" dirty="0">
                <a:solidFill>
                  <a:schemeClr val="tx1"/>
                </a:solidFill>
              </a:rPr>
              <a:t>the 20 June 2017 </a:t>
            </a:r>
            <a:r>
              <a:rPr lang="en-IE" dirty="0" smtClean="0">
                <a:solidFill>
                  <a:schemeClr val="tx1"/>
                </a:solidFill>
              </a:rPr>
              <a:t>meeting:-</a:t>
            </a:r>
            <a:endParaRPr lang="en-IE" sz="2400" b="1" dirty="0" smtClean="0"/>
          </a:p>
          <a:p>
            <a:pPr lvl="1">
              <a:buFont typeface="Wingdings" panose="05000000000000000000" pitchFamily="2" charset="2"/>
              <a:buChar char="Ø"/>
            </a:pPr>
            <a:r>
              <a:rPr lang="en-IE" sz="2000" dirty="0" smtClean="0"/>
              <a:t> IEDR </a:t>
            </a:r>
            <a:r>
              <a:rPr lang="en-IE" sz="2000" dirty="0"/>
              <a:t>to launch the Public Consultation, as </a:t>
            </a:r>
            <a:r>
              <a:rPr lang="en-IE" sz="2000" dirty="0" smtClean="0"/>
              <a:t>agreed at the </a:t>
            </a:r>
            <a:r>
              <a:rPr lang="en-IE" sz="2000" dirty="0"/>
              <a:t>June </a:t>
            </a:r>
            <a:r>
              <a:rPr lang="en-IE" sz="2000" dirty="0" smtClean="0"/>
              <a:t>2017 PAC meeting</a:t>
            </a:r>
            <a:endParaRPr lang="en-IE" sz="2000" dirty="0"/>
          </a:p>
          <a:p>
            <a:pPr lvl="1">
              <a:buFont typeface="Wingdings" panose="05000000000000000000" pitchFamily="2" charset="2"/>
              <a:buChar char="Ø"/>
            </a:pPr>
            <a:r>
              <a:rPr lang="en-IE" sz="2000" dirty="0" smtClean="0"/>
              <a:t> Appropriate </a:t>
            </a:r>
            <a:r>
              <a:rPr lang="en-IE" sz="2000" dirty="0"/>
              <a:t>marketing material to be designed by IEDR and circulated to the PAC </a:t>
            </a:r>
            <a:r>
              <a:rPr lang="en-IE" sz="2000" dirty="0" smtClean="0"/>
              <a:t>for sharing</a:t>
            </a:r>
            <a:endParaRPr lang="en-IE" sz="2000" dirty="0"/>
          </a:p>
          <a:p>
            <a:pPr lvl="1">
              <a:buFont typeface="Wingdings" panose="05000000000000000000" pitchFamily="2" charset="2"/>
              <a:buChar char="Ø"/>
            </a:pPr>
            <a:r>
              <a:rPr lang="en-IE" sz="2000" dirty="0" smtClean="0"/>
              <a:t> PAC </a:t>
            </a:r>
            <a:r>
              <a:rPr lang="en-IE" sz="2000" dirty="0"/>
              <a:t>Secretariat to engage with the Working Group to submit the proposal to implement an </a:t>
            </a:r>
            <a:r>
              <a:rPr lang="en-IE" sz="2000" dirty="0" smtClean="0"/>
              <a:t>Alternative 	Dispute </a:t>
            </a:r>
            <a:r>
              <a:rPr lang="en-IE" sz="2000" dirty="0"/>
              <a:t>Resolution </a:t>
            </a:r>
            <a:r>
              <a:rPr lang="en-IE" sz="2000" dirty="0" smtClean="0"/>
              <a:t>Policy </a:t>
            </a:r>
            <a:r>
              <a:rPr lang="en-IE" sz="2000" dirty="0"/>
              <a:t>as a separate policy change </a:t>
            </a:r>
            <a:r>
              <a:rPr lang="en-IE" sz="2000" dirty="0" smtClean="0"/>
              <a:t>request</a:t>
            </a:r>
            <a:endParaRPr lang="en-IE" sz="2000" dirty="0"/>
          </a:p>
          <a:p>
            <a:r>
              <a:rPr lang="en-IE" sz="2400" b="1" dirty="0" smtClean="0"/>
              <a:t> Updates:-</a:t>
            </a:r>
          </a:p>
          <a:p>
            <a:pPr lvl="1">
              <a:buFont typeface="Wingdings" panose="05000000000000000000" pitchFamily="2" charset="2"/>
              <a:buChar char="Ø"/>
            </a:pPr>
            <a:r>
              <a:rPr lang="en-IE" sz="2000" dirty="0" smtClean="0"/>
              <a:t> Public Consultation launched</a:t>
            </a:r>
          </a:p>
          <a:p>
            <a:pPr lvl="1">
              <a:buFont typeface="Wingdings" panose="05000000000000000000" pitchFamily="2" charset="2"/>
              <a:buChar char="Ø"/>
            </a:pPr>
            <a:r>
              <a:rPr lang="en-IE" sz="2000" dirty="0"/>
              <a:t> </a:t>
            </a:r>
            <a:r>
              <a:rPr lang="en-IE" sz="2000" dirty="0" smtClean="0"/>
              <a:t>Marketing material created and shared</a:t>
            </a:r>
          </a:p>
          <a:p>
            <a:pPr lvl="1">
              <a:buFont typeface="Wingdings" panose="05000000000000000000" pitchFamily="2" charset="2"/>
              <a:buChar char="Ø"/>
            </a:pPr>
            <a:r>
              <a:rPr lang="en-IE" sz="2000" dirty="0"/>
              <a:t> </a:t>
            </a:r>
            <a:r>
              <a:rPr lang="en-IE" sz="2000" dirty="0" smtClean="0"/>
              <a:t>New Policy Change Template for ADRP - for discussion in Agenda item 6</a:t>
            </a:r>
          </a:p>
          <a:p>
            <a:endParaRPr lang="en-IE" dirty="0" smtClean="0"/>
          </a:p>
          <a:p>
            <a:endParaRPr lang="en-IE" dirty="0"/>
          </a:p>
          <a:p>
            <a:endParaRPr lang="en-IE" b="1" dirty="0" smtClean="0"/>
          </a:p>
        </p:txBody>
      </p:sp>
    </p:spTree>
    <p:extLst>
      <p:ext uri="{BB962C8B-B14F-4D97-AF65-F5344CB8AC3E}">
        <p14:creationId xmlns:p14="http://schemas.microsoft.com/office/powerpoint/2010/main" val="761646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57F1E4F-1CFF-5643-939E-217C01CDF565}" type="slidenum">
              <a:rPr lang="en-US" smtClean="0"/>
              <a:pPr/>
              <a:t>12</a:t>
            </a:fld>
            <a:endParaRPr lang="en-US" dirty="0"/>
          </a:p>
        </p:txBody>
      </p:sp>
      <p:sp>
        <p:nvSpPr>
          <p:cNvPr id="6" name="Content Placeholder 5"/>
          <p:cNvSpPr>
            <a:spLocks noGrp="1"/>
          </p:cNvSpPr>
          <p:nvPr>
            <p:ph sz="quarter" idx="4294967295"/>
          </p:nvPr>
        </p:nvSpPr>
        <p:spPr>
          <a:xfrm>
            <a:off x="276302" y="1498389"/>
            <a:ext cx="11357511" cy="5298056"/>
          </a:xfrm>
        </p:spPr>
        <p:txBody>
          <a:bodyPr>
            <a:normAutofit lnSpcReduction="10000"/>
          </a:bodyPr>
          <a:lstStyle/>
          <a:p>
            <a:pPr marL="0" indent="0">
              <a:buNone/>
            </a:pPr>
            <a:endParaRPr lang="en-IE" b="1" dirty="0" smtClean="0"/>
          </a:p>
          <a:p>
            <a:pPr marL="0" indent="0">
              <a:buNone/>
            </a:pPr>
            <a:r>
              <a:rPr lang="en-IE" b="1" dirty="0" smtClean="0"/>
              <a:t>Phase 1 of communications has launched - Public Consultation (28 Aug ‘17 – 30 Sept ‘17)</a:t>
            </a:r>
          </a:p>
          <a:p>
            <a:pPr marL="0" indent="0">
              <a:buNone/>
            </a:pPr>
            <a:endParaRPr lang="en-IE" sz="500" b="1" dirty="0" smtClean="0"/>
          </a:p>
          <a:p>
            <a:pPr marL="578358" lvl="1" indent="-285750">
              <a:buFont typeface="Wingdings" panose="05000000000000000000" pitchFamily="2" charset="2"/>
              <a:buChar char="Ø"/>
            </a:pPr>
            <a:r>
              <a:rPr lang="en-IE" dirty="0" smtClean="0"/>
              <a:t>Press Release – 28 Aug. 2017</a:t>
            </a:r>
          </a:p>
          <a:p>
            <a:pPr marL="578358" lvl="1" indent="-285750">
              <a:buFont typeface="Wingdings" panose="05000000000000000000" pitchFamily="2" charset="2"/>
              <a:buChar char="Ø"/>
            </a:pPr>
            <a:r>
              <a:rPr lang="en-IE" dirty="0" smtClean="0"/>
              <a:t>National Press – </a:t>
            </a:r>
            <a:r>
              <a:rPr lang="en-IE" b="1" dirty="0" smtClean="0"/>
              <a:t>Irish Times </a:t>
            </a:r>
            <a:r>
              <a:rPr lang="en-IE" dirty="0" smtClean="0"/>
              <a:t>30 Aug. 2017, </a:t>
            </a:r>
            <a:r>
              <a:rPr lang="en-IE" b="1" dirty="0" smtClean="0"/>
              <a:t>Sunday Independent </a:t>
            </a:r>
            <a:r>
              <a:rPr lang="en-IE" dirty="0" smtClean="0"/>
              <a:t>3 Sept. 2017</a:t>
            </a:r>
          </a:p>
          <a:p>
            <a:pPr marL="578358" lvl="1" indent="-285750">
              <a:buFont typeface="Wingdings" panose="05000000000000000000" pitchFamily="2" charset="2"/>
              <a:buChar char="Ø"/>
            </a:pPr>
            <a:r>
              <a:rPr lang="en-IE" dirty="0" smtClean="0"/>
              <a:t>Marketing Material for Registrars and PAC members – 28 Aug 2017</a:t>
            </a:r>
          </a:p>
          <a:p>
            <a:pPr marL="578358" lvl="1" indent="-285750">
              <a:buFont typeface="Wingdings" panose="05000000000000000000" pitchFamily="2" charset="2"/>
              <a:buChar char="Ø"/>
            </a:pPr>
            <a:r>
              <a:rPr lang="en-IE" dirty="0" smtClean="0"/>
              <a:t>Comments taken via a 10-question consultation question form on </a:t>
            </a:r>
            <a:r>
              <a:rPr lang="en-IE" dirty="0" smtClean="0">
                <a:hlinkClick r:id="rId2"/>
              </a:rPr>
              <a:t>www.iedr.ie/public-consultation</a:t>
            </a:r>
            <a:r>
              <a:rPr lang="en-IE" dirty="0" smtClean="0"/>
              <a:t> </a:t>
            </a:r>
          </a:p>
          <a:p>
            <a:pPr marL="578358" lvl="1" indent="-285750">
              <a:buFont typeface="Wingdings" panose="05000000000000000000" pitchFamily="2" charset="2"/>
              <a:buChar char="Ø"/>
            </a:pPr>
            <a:r>
              <a:rPr lang="en-IE" dirty="0" smtClean="0"/>
              <a:t>Supporting informational flyer etc. available on </a:t>
            </a:r>
            <a:r>
              <a:rPr lang="en-IE" u="sng" dirty="0">
                <a:hlinkClick r:id="rId3"/>
              </a:rPr>
              <a:t>www.iedr.ie/liberalisation</a:t>
            </a:r>
            <a:endParaRPr lang="en-IE" dirty="0"/>
          </a:p>
          <a:p>
            <a:pPr marL="0" lvl="1" indent="0">
              <a:buNone/>
            </a:pPr>
            <a:endParaRPr lang="en-IE" b="1" dirty="0" smtClean="0"/>
          </a:p>
          <a:p>
            <a:pPr marL="0" indent="0">
              <a:buNone/>
            </a:pPr>
            <a:r>
              <a:rPr lang="en-IE" b="1" dirty="0" smtClean="0"/>
              <a:t>Planning is on-going for….. </a:t>
            </a:r>
          </a:p>
          <a:p>
            <a:pPr marL="201168" lvl="1" indent="0">
              <a:buNone/>
            </a:pPr>
            <a:endParaRPr lang="en-IE" sz="200" dirty="0"/>
          </a:p>
          <a:p>
            <a:pPr marL="578358" lvl="1" indent="-285750">
              <a:buFont typeface="Wingdings" panose="05000000000000000000" pitchFamily="2" charset="2"/>
              <a:buChar char="Ø"/>
            </a:pPr>
            <a:r>
              <a:rPr lang="en-IE" dirty="0"/>
              <a:t>Phase 2 – Awareness building for existing registrants and current customers (last chance to ring-fence your name) </a:t>
            </a:r>
            <a:endParaRPr lang="en-IE" dirty="0" smtClean="0"/>
          </a:p>
          <a:p>
            <a:pPr marL="292608" lvl="1" indent="0">
              <a:buNone/>
            </a:pPr>
            <a:endParaRPr lang="en-IE" dirty="0"/>
          </a:p>
          <a:p>
            <a:pPr marL="578358" lvl="1" indent="-285750">
              <a:buFont typeface="Wingdings" panose="05000000000000000000" pitchFamily="2" charset="2"/>
              <a:buChar char="Ø"/>
            </a:pPr>
            <a:r>
              <a:rPr lang="en-IE" dirty="0" smtClean="0"/>
              <a:t>Phase </a:t>
            </a:r>
            <a:r>
              <a:rPr lang="en-IE" dirty="0"/>
              <a:t>3 – Public </a:t>
            </a:r>
            <a:r>
              <a:rPr lang="en-IE" dirty="0" smtClean="0"/>
              <a:t>service </a:t>
            </a:r>
            <a:r>
              <a:rPr lang="en-IE" dirty="0"/>
              <a:t>type </a:t>
            </a:r>
            <a:r>
              <a:rPr lang="en-IE" dirty="0" err="1" smtClean="0"/>
              <a:t>comms</a:t>
            </a:r>
            <a:r>
              <a:rPr lang="en-IE" dirty="0" smtClean="0"/>
              <a:t>, especially </a:t>
            </a:r>
            <a:r>
              <a:rPr lang="en-IE" dirty="0"/>
              <a:t>by </a:t>
            </a:r>
            <a:r>
              <a:rPr lang="en-IE" dirty="0" smtClean="0"/>
              <a:t>IEDR. To happen just before implementation (if approved)</a:t>
            </a:r>
          </a:p>
          <a:p>
            <a:pPr marL="201168" lvl="1" indent="0">
              <a:buNone/>
            </a:pPr>
            <a:endParaRPr lang="en-IE" dirty="0"/>
          </a:p>
          <a:p>
            <a:r>
              <a:rPr lang="en-IE" dirty="0"/>
              <a:t>	</a:t>
            </a:r>
          </a:p>
          <a:p>
            <a:pPr>
              <a:buFont typeface="Wingdings" panose="05000000000000000000" pitchFamily="2" charset="2"/>
              <a:buChar char="Ø"/>
            </a:pPr>
            <a:endParaRPr lang="en-IE" dirty="0"/>
          </a:p>
        </p:txBody>
      </p:sp>
      <p:sp>
        <p:nvSpPr>
          <p:cNvPr id="2" name="Title 1"/>
          <p:cNvSpPr>
            <a:spLocks noGrp="1"/>
          </p:cNvSpPr>
          <p:nvPr>
            <p:ph type="title" idx="4294967295"/>
          </p:nvPr>
        </p:nvSpPr>
        <p:spPr>
          <a:xfrm>
            <a:off x="0" y="314038"/>
            <a:ext cx="12192000" cy="1312862"/>
          </a:xfrm>
        </p:spPr>
        <p:txBody>
          <a:bodyPr anchor="t">
            <a:normAutofit/>
          </a:bodyPr>
          <a:lstStyle/>
          <a:p>
            <a:pPr algn="ctr"/>
            <a:r>
              <a:rPr lang="en-IE" b="1" dirty="0" smtClean="0">
                <a:solidFill>
                  <a:schemeClr val="tx1"/>
                </a:solidFill>
              </a:rPr>
              <a:t>5. Communications </a:t>
            </a:r>
            <a:r>
              <a:rPr lang="en-IE" b="1" dirty="0">
                <a:solidFill>
                  <a:schemeClr val="tx1"/>
                </a:solidFill>
              </a:rPr>
              <a:t>&amp; Awareness building</a:t>
            </a:r>
            <a:br>
              <a:rPr lang="en-IE" b="1" dirty="0">
                <a:solidFill>
                  <a:schemeClr val="tx1"/>
                </a:solidFill>
              </a:rPr>
            </a:br>
            <a:r>
              <a:rPr lang="en-IE" sz="2000" b="1" dirty="0" smtClean="0">
                <a:solidFill>
                  <a:schemeClr val="tx1"/>
                </a:solidFill>
              </a:rPr>
              <a:t>Marketing &amp; promotion</a:t>
            </a:r>
            <a:endParaRPr lang="en-IE" sz="4000" b="1" dirty="0">
              <a:solidFill>
                <a:schemeClr val="tx1"/>
              </a:solidFill>
            </a:endParaRPr>
          </a:p>
        </p:txBody>
      </p:sp>
      <p:sp>
        <p:nvSpPr>
          <p:cNvPr id="8" name="TextBox 7"/>
          <p:cNvSpPr txBox="1"/>
          <p:nvPr/>
        </p:nvSpPr>
        <p:spPr>
          <a:xfrm>
            <a:off x="636604" y="6488668"/>
            <a:ext cx="4450815" cy="307777"/>
          </a:xfrm>
          <a:prstGeom prst="rect">
            <a:avLst/>
          </a:prstGeom>
          <a:noFill/>
        </p:spPr>
        <p:txBody>
          <a:bodyPr wrap="square" rtlCol="0">
            <a:spAutoFit/>
          </a:bodyPr>
          <a:lstStyle/>
          <a:p>
            <a:r>
              <a:rPr lang="en-IE" sz="1400" dirty="0" err="1" smtClean="0">
                <a:solidFill>
                  <a:schemeClr val="bg1"/>
                </a:solidFill>
              </a:rPr>
              <a:t>Workstream</a:t>
            </a:r>
            <a:r>
              <a:rPr lang="en-IE" sz="1400" dirty="0" smtClean="0">
                <a:solidFill>
                  <a:schemeClr val="bg1"/>
                </a:solidFill>
              </a:rPr>
              <a:t> Coordinator – Jonathan Bate</a:t>
            </a:r>
            <a:endParaRPr lang="en-IE" sz="1400" dirty="0">
              <a:solidFill>
                <a:schemeClr val="bg1"/>
              </a:solidFill>
            </a:endParaRPr>
          </a:p>
        </p:txBody>
      </p:sp>
    </p:spTree>
    <p:extLst>
      <p:ext uri="{BB962C8B-B14F-4D97-AF65-F5344CB8AC3E}">
        <p14:creationId xmlns:p14="http://schemas.microsoft.com/office/powerpoint/2010/main" val="3335568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6FF9F0C5-380F-41C2-899A-BAC0F0927E16}" type="slidenum">
              <a:rPr lang="en-US" smtClean="0"/>
              <a:t>13</a:t>
            </a:fld>
            <a:endParaRPr lang="en-US" dirty="0"/>
          </a:p>
        </p:txBody>
      </p:sp>
      <p:sp>
        <p:nvSpPr>
          <p:cNvPr id="2" name="Title 1"/>
          <p:cNvSpPr>
            <a:spLocks noGrp="1"/>
          </p:cNvSpPr>
          <p:nvPr>
            <p:ph type="title" idx="4294967295"/>
          </p:nvPr>
        </p:nvSpPr>
        <p:spPr>
          <a:xfrm>
            <a:off x="0" y="395111"/>
            <a:ext cx="12192000" cy="1320800"/>
          </a:xfrm>
        </p:spPr>
        <p:txBody>
          <a:bodyPr anchor="t">
            <a:noAutofit/>
          </a:bodyPr>
          <a:lstStyle/>
          <a:p>
            <a:pPr algn="ctr"/>
            <a:r>
              <a:rPr lang="en-IE" b="1" dirty="0" smtClean="0">
                <a:solidFill>
                  <a:schemeClr val="tx1"/>
                </a:solidFill>
              </a:rPr>
              <a:t>5. Connection to Ireland</a:t>
            </a:r>
            <a:br>
              <a:rPr lang="en-IE" b="1" dirty="0" smtClean="0">
                <a:solidFill>
                  <a:schemeClr val="tx1"/>
                </a:solidFill>
              </a:rPr>
            </a:br>
            <a:r>
              <a:rPr lang="en-IE" sz="2000" b="1" dirty="0" smtClean="0">
                <a:solidFill>
                  <a:schemeClr val="tx1"/>
                </a:solidFill>
              </a:rPr>
              <a:t>Guidelines </a:t>
            </a:r>
            <a:r>
              <a:rPr lang="en-IE" sz="2000" b="1" dirty="0">
                <a:solidFill>
                  <a:schemeClr val="tx1"/>
                </a:solidFill>
              </a:rPr>
              <a:t>for showing </a:t>
            </a:r>
            <a:r>
              <a:rPr lang="en-IE" sz="2000" b="1" dirty="0" smtClean="0">
                <a:solidFill>
                  <a:schemeClr val="tx1"/>
                </a:solidFill>
              </a:rPr>
              <a:t>evidence</a:t>
            </a:r>
            <a:endParaRPr lang="en-IE" sz="2000" b="1" dirty="0">
              <a:solidFill>
                <a:schemeClr val="tx1"/>
              </a:solidFill>
            </a:endParaRPr>
          </a:p>
        </p:txBody>
      </p:sp>
      <p:sp>
        <p:nvSpPr>
          <p:cNvPr id="4" name="Content Placeholder 3"/>
          <p:cNvSpPr>
            <a:spLocks noGrp="1"/>
          </p:cNvSpPr>
          <p:nvPr>
            <p:ph sz="half" idx="4294967295"/>
          </p:nvPr>
        </p:nvSpPr>
        <p:spPr>
          <a:xfrm>
            <a:off x="327303" y="1554696"/>
            <a:ext cx="11864697" cy="5276850"/>
          </a:xfrm>
        </p:spPr>
        <p:txBody>
          <a:bodyPr>
            <a:normAutofit/>
          </a:bodyPr>
          <a:lstStyle/>
          <a:p>
            <a:endParaRPr lang="en-IE" sz="500" b="1" u="sng" dirty="0" smtClean="0"/>
          </a:p>
          <a:p>
            <a:pPr>
              <a:buFont typeface="Wingdings" panose="05000000000000000000" pitchFamily="2" charset="2"/>
              <a:buChar char="Ø"/>
            </a:pPr>
            <a:r>
              <a:rPr lang="en-IE" dirty="0" smtClean="0"/>
              <a:t> </a:t>
            </a:r>
            <a:r>
              <a:rPr lang="en-IE" dirty="0"/>
              <a:t>Further consideration </a:t>
            </a:r>
            <a:r>
              <a:rPr lang="en-IE" dirty="0" smtClean="0"/>
              <a:t>still required</a:t>
            </a:r>
            <a:r>
              <a:rPr lang="en-IE" dirty="0"/>
              <a:t>, particularly for:-</a:t>
            </a:r>
          </a:p>
          <a:p>
            <a:pPr>
              <a:buFont typeface="Wingdings" panose="05000000000000000000" pitchFamily="2" charset="2"/>
              <a:buChar char="Ø"/>
            </a:pPr>
            <a:endParaRPr lang="en-IE" sz="100" dirty="0"/>
          </a:p>
          <a:p>
            <a:pPr marL="382588" lvl="1" indent="-19050">
              <a:buFont typeface="Arial" panose="020B0604020202020204" pitchFamily="34" charset="0"/>
              <a:buChar char="•"/>
            </a:pPr>
            <a:r>
              <a:rPr lang="en-IE" dirty="0"/>
              <a:t> 	</a:t>
            </a:r>
            <a:r>
              <a:rPr lang="en-IE" b="1" dirty="0"/>
              <a:t>Organisations</a:t>
            </a:r>
            <a:r>
              <a:rPr lang="en-IE" dirty="0"/>
              <a:t> (e.g. clubs, bands etc.)</a:t>
            </a:r>
          </a:p>
          <a:p>
            <a:pPr marL="201168" lvl="1" indent="0">
              <a:buNone/>
            </a:pPr>
            <a:r>
              <a:rPr lang="en-IE" sz="1600" dirty="0" smtClean="0"/>
              <a:t>	How </a:t>
            </a:r>
            <a:r>
              <a:rPr lang="en-IE" sz="1600" dirty="0"/>
              <a:t>should these bodies show their connection? </a:t>
            </a:r>
            <a:r>
              <a:rPr lang="en-IE" sz="1200" dirty="0" smtClean="0"/>
              <a:t>e.g</a:t>
            </a:r>
            <a:r>
              <a:rPr lang="en-IE" sz="1200" dirty="0"/>
              <a:t>. VAT number, RBN number, register to individual, use social media links?</a:t>
            </a:r>
          </a:p>
          <a:p>
            <a:pPr lvl="2">
              <a:buFont typeface="Arial" panose="020B0604020202020204" pitchFamily="34" charset="0"/>
              <a:buChar char="•"/>
            </a:pPr>
            <a:endParaRPr lang="en-IE" sz="300" dirty="0"/>
          </a:p>
          <a:p>
            <a:pPr marL="382588" lvl="1" indent="69850">
              <a:buFont typeface="Arial" panose="020B0604020202020204" pitchFamily="34" charset="0"/>
              <a:buChar char="•"/>
            </a:pPr>
            <a:r>
              <a:rPr lang="en-IE" dirty="0"/>
              <a:t> 	</a:t>
            </a:r>
            <a:r>
              <a:rPr lang="en-IE" b="1" dirty="0"/>
              <a:t>Utility bills</a:t>
            </a:r>
          </a:p>
          <a:p>
            <a:pPr marL="201168" lvl="1" indent="0">
              <a:buNone/>
            </a:pPr>
            <a:r>
              <a:rPr lang="en-IE" sz="1600" dirty="0" smtClean="0"/>
              <a:t>	Do </a:t>
            </a:r>
            <a:r>
              <a:rPr lang="en-IE" sz="1600" dirty="0"/>
              <a:t>these provide suitable evidence of a connection and proof of identity? </a:t>
            </a:r>
            <a:endParaRPr lang="en-IE" sz="1600" dirty="0" smtClean="0"/>
          </a:p>
          <a:p>
            <a:pPr marL="201168" lvl="1" indent="0">
              <a:buNone/>
            </a:pPr>
            <a:endParaRPr lang="en-IE" sz="500" b="1" dirty="0"/>
          </a:p>
          <a:p>
            <a:pPr lvl="1">
              <a:buFont typeface="Arial" panose="020B0604020202020204" pitchFamily="34" charset="0"/>
              <a:buChar char="•"/>
            </a:pPr>
            <a:r>
              <a:rPr lang="en-IE" b="1" dirty="0" smtClean="0"/>
              <a:t>          Non-citizens </a:t>
            </a:r>
            <a:r>
              <a:rPr lang="en-IE" b="1" dirty="0"/>
              <a:t>/ -residents of the island of Ireland </a:t>
            </a:r>
            <a:endParaRPr lang="en-IE" b="1" dirty="0" smtClean="0"/>
          </a:p>
          <a:p>
            <a:pPr marL="201168" lvl="1" indent="0">
              <a:buNone/>
            </a:pPr>
            <a:r>
              <a:rPr lang="en-IE" sz="1600" dirty="0" smtClean="0"/>
              <a:t>	Should </a:t>
            </a:r>
            <a:r>
              <a:rPr lang="en-IE" sz="1600" dirty="0"/>
              <a:t>these parties be eligible to hold a .ie in any particular cases</a:t>
            </a:r>
            <a:r>
              <a:rPr lang="en-IE" sz="1600" dirty="0" smtClean="0"/>
              <a:t>?</a:t>
            </a:r>
          </a:p>
          <a:p>
            <a:pPr marL="201168" lvl="1" indent="0">
              <a:buNone/>
            </a:pPr>
            <a:endParaRPr lang="en-IE" sz="1600" dirty="0"/>
          </a:p>
          <a:p>
            <a:pPr>
              <a:buFont typeface="Wingdings" panose="05000000000000000000" pitchFamily="2" charset="2"/>
              <a:buChar char="Ø"/>
            </a:pPr>
            <a:r>
              <a:rPr lang="en-IE" dirty="0" smtClean="0"/>
              <a:t> Further word-crafting and discussion required</a:t>
            </a:r>
          </a:p>
          <a:p>
            <a:pPr>
              <a:buFont typeface="Wingdings" panose="05000000000000000000" pitchFamily="2" charset="2"/>
              <a:buChar char="Ø"/>
            </a:pPr>
            <a:r>
              <a:rPr lang="en-IE" dirty="0" smtClean="0"/>
              <a:t>Draft edits to the </a:t>
            </a:r>
            <a:r>
              <a:rPr lang="en-IE" dirty="0"/>
              <a:t>Registration &amp; Naming Policy ‘</a:t>
            </a:r>
            <a:r>
              <a:rPr lang="en-IE" dirty="0" smtClean="0"/>
              <a:t>Guidelines’ to be revised after further discussion with WG</a:t>
            </a:r>
          </a:p>
          <a:p>
            <a:pPr>
              <a:buFont typeface="Wingdings" panose="05000000000000000000" pitchFamily="2" charset="2"/>
              <a:buChar char="Ø"/>
            </a:pPr>
            <a:endParaRPr lang="en-IE" dirty="0" smtClean="0"/>
          </a:p>
        </p:txBody>
      </p:sp>
      <p:sp>
        <p:nvSpPr>
          <p:cNvPr id="9" name="TextBox 8"/>
          <p:cNvSpPr txBox="1"/>
          <p:nvPr/>
        </p:nvSpPr>
        <p:spPr>
          <a:xfrm>
            <a:off x="636604" y="6488668"/>
            <a:ext cx="4450815" cy="307777"/>
          </a:xfrm>
          <a:prstGeom prst="rect">
            <a:avLst/>
          </a:prstGeom>
          <a:noFill/>
        </p:spPr>
        <p:txBody>
          <a:bodyPr wrap="square" rtlCol="0">
            <a:spAutoFit/>
          </a:bodyPr>
          <a:lstStyle/>
          <a:p>
            <a:r>
              <a:rPr lang="en-IE" sz="1400" dirty="0" err="1">
                <a:solidFill>
                  <a:schemeClr val="bg1"/>
                </a:solidFill>
              </a:rPr>
              <a:t>Workstream</a:t>
            </a:r>
            <a:r>
              <a:rPr lang="en-IE" sz="1400" dirty="0">
                <a:solidFill>
                  <a:schemeClr val="bg1"/>
                </a:solidFill>
              </a:rPr>
              <a:t> Coordinator </a:t>
            </a:r>
            <a:r>
              <a:rPr lang="en-IE" sz="1400" dirty="0" smtClean="0">
                <a:solidFill>
                  <a:schemeClr val="bg1"/>
                </a:solidFill>
              </a:rPr>
              <a:t>– Conor Moran</a:t>
            </a:r>
            <a:endParaRPr lang="en-IE" sz="1400" dirty="0">
              <a:solidFill>
                <a:schemeClr val="bg1"/>
              </a:solidFill>
            </a:endParaRPr>
          </a:p>
        </p:txBody>
      </p:sp>
    </p:spTree>
    <p:extLst>
      <p:ext uri="{BB962C8B-B14F-4D97-AF65-F5344CB8AC3E}">
        <p14:creationId xmlns:p14="http://schemas.microsoft.com/office/powerpoint/2010/main" val="1960687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D57F1E4F-1CFF-5643-939E-217C01CDF565}" type="slidenum">
              <a:rPr lang="en-US" smtClean="0"/>
              <a:pPr/>
              <a:t>14</a:t>
            </a:fld>
            <a:endParaRPr lang="en-US" dirty="0"/>
          </a:p>
        </p:txBody>
      </p:sp>
      <p:sp>
        <p:nvSpPr>
          <p:cNvPr id="2" name="Title 1"/>
          <p:cNvSpPr>
            <a:spLocks noGrp="1"/>
          </p:cNvSpPr>
          <p:nvPr>
            <p:ph type="title" idx="4294967295"/>
          </p:nvPr>
        </p:nvSpPr>
        <p:spPr>
          <a:xfrm>
            <a:off x="0" y="316795"/>
            <a:ext cx="12192000" cy="1320800"/>
          </a:xfrm>
        </p:spPr>
        <p:txBody>
          <a:bodyPr anchor="t">
            <a:noAutofit/>
          </a:bodyPr>
          <a:lstStyle/>
          <a:p>
            <a:pPr algn="ctr"/>
            <a:r>
              <a:rPr lang="en-IE" b="1" dirty="0" smtClean="0">
                <a:solidFill>
                  <a:schemeClr val="tx1"/>
                </a:solidFill>
              </a:rPr>
              <a:t>5. Fast-Pass </a:t>
            </a:r>
            <a:r>
              <a:rPr lang="en-IE" b="1" dirty="0">
                <a:solidFill>
                  <a:schemeClr val="tx1"/>
                </a:solidFill>
              </a:rPr>
              <a:t>Registration Process Proposal</a:t>
            </a:r>
            <a:br>
              <a:rPr lang="en-IE" b="1" dirty="0">
                <a:solidFill>
                  <a:schemeClr val="tx1"/>
                </a:solidFill>
              </a:rPr>
            </a:br>
            <a:r>
              <a:rPr lang="en-IE" sz="2000" b="1" dirty="0">
                <a:solidFill>
                  <a:schemeClr val="tx1"/>
                </a:solidFill>
              </a:rPr>
              <a:t>For returning customers – post implementation</a:t>
            </a:r>
          </a:p>
        </p:txBody>
      </p:sp>
      <p:sp>
        <p:nvSpPr>
          <p:cNvPr id="11" name="TextBox 10"/>
          <p:cNvSpPr txBox="1"/>
          <p:nvPr/>
        </p:nvSpPr>
        <p:spPr>
          <a:xfrm>
            <a:off x="636604" y="6488668"/>
            <a:ext cx="4450815" cy="307777"/>
          </a:xfrm>
          <a:prstGeom prst="rect">
            <a:avLst/>
          </a:prstGeom>
          <a:noFill/>
        </p:spPr>
        <p:txBody>
          <a:bodyPr wrap="square" rtlCol="0">
            <a:spAutoFit/>
          </a:bodyPr>
          <a:lstStyle/>
          <a:p>
            <a:r>
              <a:rPr lang="en-IE" sz="1400" dirty="0" err="1">
                <a:solidFill>
                  <a:schemeClr val="bg1"/>
                </a:solidFill>
              </a:rPr>
              <a:t>Workstream</a:t>
            </a:r>
            <a:r>
              <a:rPr lang="en-IE" sz="1400" dirty="0">
                <a:solidFill>
                  <a:schemeClr val="bg1"/>
                </a:solidFill>
              </a:rPr>
              <a:t> Coordinator </a:t>
            </a:r>
            <a:r>
              <a:rPr lang="en-IE" sz="1400" dirty="0" smtClean="0">
                <a:solidFill>
                  <a:schemeClr val="bg1"/>
                </a:solidFill>
              </a:rPr>
              <a:t>– Kelly Salter / Kirstine Harris</a:t>
            </a:r>
            <a:endParaRPr lang="en-IE" sz="1400" dirty="0">
              <a:solidFill>
                <a:schemeClr val="bg1"/>
              </a:solidFill>
            </a:endParaRPr>
          </a:p>
        </p:txBody>
      </p:sp>
      <p:sp>
        <p:nvSpPr>
          <p:cNvPr id="9" name="TextBox 8"/>
          <p:cNvSpPr txBox="1"/>
          <p:nvPr/>
        </p:nvSpPr>
        <p:spPr>
          <a:xfrm>
            <a:off x="131094" y="1304369"/>
            <a:ext cx="11588735" cy="5909310"/>
          </a:xfrm>
          <a:prstGeom prst="rect">
            <a:avLst/>
          </a:prstGeom>
          <a:noFill/>
        </p:spPr>
        <p:txBody>
          <a:bodyPr wrap="square" rtlCol="0">
            <a:spAutoFit/>
          </a:bodyPr>
          <a:lstStyle/>
          <a:p>
            <a:r>
              <a:rPr lang="en-IE" b="1" dirty="0" err="1" smtClean="0"/>
              <a:t>Workstream</a:t>
            </a:r>
            <a:r>
              <a:rPr lang="en-IE" b="1" dirty="0" smtClean="0"/>
              <a:t> deliberations - update:-</a:t>
            </a:r>
          </a:p>
          <a:p>
            <a:pPr marL="285750" indent="-285750">
              <a:buFont typeface="Wingdings" panose="05000000000000000000" pitchFamily="2" charset="2"/>
              <a:buChar char="Ø"/>
            </a:pPr>
            <a:r>
              <a:rPr lang="en-IE" dirty="0" smtClean="0"/>
              <a:t>Proposal for full automation of new </a:t>
            </a:r>
            <a:r>
              <a:rPr lang="en-IE" dirty="0" err="1" smtClean="0"/>
              <a:t>reg</a:t>
            </a:r>
            <a:r>
              <a:rPr lang="en-IE" dirty="0" smtClean="0"/>
              <a:t> process operations was circulated to WG for discussion</a:t>
            </a:r>
          </a:p>
          <a:p>
            <a:pPr marL="285750" indent="-285750">
              <a:buFont typeface="Wingdings" panose="05000000000000000000" pitchFamily="2" charset="2"/>
              <a:buChar char="Ø"/>
            </a:pPr>
            <a:r>
              <a:rPr lang="en-IE" dirty="0" smtClean="0"/>
              <a:t>Feedback provided was mixed and challenging to harmonise</a:t>
            </a:r>
          </a:p>
          <a:p>
            <a:pPr marL="285750" indent="-285750">
              <a:buFont typeface="Wingdings" panose="05000000000000000000" pitchFamily="2" charset="2"/>
              <a:buChar char="Ø"/>
            </a:pPr>
            <a:r>
              <a:rPr lang="en-IE" dirty="0" smtClean="0"/>
              <a:t>IEDR reviewed the feedback with internal departments (including Technical)</a:t>
            </a:r>
          </a:p>
          <a:p>
            <a:pPr marL="285750" indent="-285750">
              <a:buFont typeface="Wingdings" panose="05000000000000000000" pitchFamily="2" charset="2"/>
              <a:buChar char="Ø"/>
            </a:pPr>
            <a:r>
              <a:rPr lang="en-IE" dirty="0" smtClean="0"/>
              <a:t>Concerns raised that some proposed automated approval process changes could:</a:t>
            </a:r>
          </a:p>
          <a:p>
            <a:pPr marL="742950" lvl="1" indent="-285750">
              <a:buFont typeface="Arial" panose="020B0604020202020204" pitchFamily="34" charset="0"/>
              <a:buChar char="•"/>
            </a:pPr>
            <a:r>
              <a:rPr lang="en-IE" dirty="0" smtClean="0"/>
              <a:t>have a potentially negative impact on .</a:t>
            </a:r>
            <a:r>
              <a:rPr lang="en-IE" dirty="0" err="1" smtClean="0"/>
              <a:t>ie</a:t>
            </a:r>
            <a:r>
              <a:rPr lang="en-IE" dirty="0" smtClean="0"/>
              <a:t> </a:t>
            </a:r>
            <a:r>
              <a:rPr lang="en-IE" dirty="0"/>
              <a:t>safety (straight-to-database)</a:t>
            </a:r>
            <a:endParaRPr lang="en-IE" dirty="0" smtClean="0"/>
          </a:p>
          <a:p>
            <a:pPr marL="742950" lvl="1" indent="-285750">
              <a:buFont typeface="Arial" panose="020B0604020202020204" pitchFamily="34" charset="0"/>
              <a:buChar char="•"/>
            </a:pPr>
            <a:r>
              <a:rPr lang="en-IE" dirty="0" smtClean="0"/>
              <a:t>not satisfy the objective of providing an easier registration process for end-users (returning customers)</a:t>
            </a:r>
          </a:p>
          <a:p>
            <a:pPr marL="285750" indent="-285750">
              <a:buFont typeface="Wingdings" panose="05000000000000000000" pitchFamily="2" charset="2"/>
              <a:buChar char="Ø"/>
            </a:pPr>
            <a:r>
              <a:rPr lang="en-IE" dirty="0" smtClean="0"/>
              <a:t>No consensus was found for the suggested automation of </a:t>
            </a:r>
            <a:r>
              <a:rPr lang="en-IE" dirty="0" err="1" smtClean="0"/>
              <a:t>nReg</a:t>
            </a:r>
            <a:r>
              <a:rPr lang="en-IE" dirty="0" smtClean="0"/>
              <a:t> process</a:t>
            </a:r>
          </a:p>
          <a:p>
            <a:endParaRPr lang="en-IE" dirty="0" smtClean="0"/>
          </a:p>
          <a:p>
            <a:r>
              <a:rPr lang="en-IE" b="1" dirty="0" smtClean="0"/>
              <a:t>Revert to initial proposal:-</a:t>
            </a:r>
          </a:p>
          <a:p>
            <a:pPr marL="285750" indent="-285750">
              <a:buFont typeface="Wingdings" panose="05000000000000000000" pitchFamily="2" charset="2"/>
              <a:buChar char="Ø"/>
            </a:pPr>
            <a:r>
              <a:rPr lang="en-IE" dirty="0"/>
              <a:t>At go-live, IEDR will continue the legacy, ‘off-line fast-pass’ process</a:t>
            </a:r>
          </a:p>
          <a:p>
            <a:pPr marL="285750" indent="-285750">
              <a:buFont typeface="Wingdings" panose="05000000000000000000" pitchFamily="2" charset="2"/>
              <a:buChar char="Ø"/>
            </a:pPr>
            <a:r>
              <a:rPr lang="en-IE" dirty="0" smtClean="0"/>
              <a:t>Existing registration name should be ‘flagged’ in the ticket remarks </a:t>
            </a:r>
          </a:p>
          <a:p>
            <a:pPr marL="285750" indent="-285750">
              <a:buFont typeface="Wingdings" panose="05000000000000000000" pitchFamily="2" charset="2"/>
              <a:buChar char="Ø"/>
            </a:pPr>
            <a:r>
              <a:rPr lang="en-IE" dirty="0" smtClean="0"/>
              <a:t>Applications will be accepted (from returning customers), without ‘Connection’ documentation</a:t>
            </a:r>
          </a:p>
          <a:p>
            <a:pPr marL="285750" indent="-285750">
              <a:buFont typeface="Wingdings" panose="05000000000000000000" pitchFamily="2" charset="2"/>
              <a:buChar char="Ø"/>
            </a:pPr>
            <a:r>
              <a:rPr lang="en-IE" dirty="0" smtClean="0"/>
              <a:t>Applications / mods are (largely) processed on day of receipt (except evenings / weekends – next working day), so this will still result in a positive and fast registration process</a:t>
            </a:r>
            <a:endParaRPr lang="en-IE" dirty="0"/>
          </a:p>
          <a:p>
            <a:pPr marL="285750" indent="-285750">
              <a:buFont typeface="Wingdings" panose="05000000000000000000" pitchFamily="2" charset="2"/>
              <a:buChar char="Ø"/>
            </a:pPr>
            <a:r>
              <a:rPr lang="en-IE" dirty="0" smtClean="0"/>
              <a:t>Post go-live, IEDR will monitor the need for an automated (straight-to-database) ‘fast-pass’ process</a:t>
            </a:r>
            <a:endParaRPr lang="en-IE" dirty="0"/>
          </a:p>
          <a:p>
            <a:endParaRPr lang="en-IE" dirty="0" smtClean="0"/>
          </a:p>
          <a:p>
            <a:endParaRPr lang="en-IE" dirty="0"/>
          </a:p>
          <a:p>
            <a:endParaRPr lang="en-IE" dirty="0" smtClean="0"/>
          </a:p>
          <a:p>
            <a:endParaRPr lang="en-IE" dirty="0"/>
          </a:p>
          <a:p>
            <a:endParaRPr lang="en-IE" dirty="0"/>
          </a:p>
        </p:txBody>
      </p:sp>
    </p:spTree>
    <p:extLst>
      <p:ext uri="{BB962C8B-B14F-4D97-AF65-F5344CB8AC3E}">
        <p14:creationId xmlns:p14="http://schemas.microsoft.com/office/powerpoint/2010/main" val="3730696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15</a:t>
            </a:fld>
            <a:endParaRPr lang="en-US" dirty="0"/>
          </a:p>
        </p:txBody>
      </p:sp>
      <p:sp>
        <p:nvSpPr>
          <p:cNvPr id="3" name="Content Placeholder 2"/>
          <p:cNvSpPr>
            <a:spLocks noGrp="1"/>
          </p:cNvSpPr>
          <p:nvPr>
            <p:ph idx="4294967295"/>
          </p:nvPr>
        </p:nvSpPr>
        <p:spPr>
          <a:xfrm>
            <a:off x="112889" y="1769486"/>
            <a:ext cx="11832926" cy="4722813"/>
          </a:xfrm>
        </p:spPr>
        <p:txBody>
          <a:bodyPr>
            <a:normAutofit/>
          </a:bodyPr>
          <a:lstStyle/>
          <a:p>
            <a:pPr>
              <a:lnSpc>
                <a:spcPct val="100000"/>
              </a:lnSpc>
              <a:buFont typeface="Wingdings" panose="05000000000000000000" pitchFamily="2" charset="2"/>
              <a:buChar char="Ø"/>
            </a:pPr>
            <a:r>
              <a:rPr lang="en-IE" sz="2800" dirty="0"/>
              <a:t> Working Group – To continue discussions on the work streams</a:t>
            </a:r>
          </a:p>
          <a:p>
            <a:pPr>
              <a:lnSpc>
                <a:spcPct val="100000"/>
              </a:lnSpc>
              <a:buFont typeface="Wingdings" panose="05000000000000000000" pitchFamily="2" charset="2"/>
              <a:buChar char="Ø"/>
            </a:pPr>
            <a:r>
              <a:rPr lang="en-IE" sz="2800" dirty="0" smtClean="0"/>
              <a:t> Public Consultation:</a:t>
            </a:r>
          </a:p>
          <a:p>
            <a:pPr lvl="2">
              <a:lnSpc>
                <a:spcPct val="100000"/>
              </a:lnSpc>
              <a:buFont typeface="Wingdings" panose="05000000000000000000" pitchFamily="2" charset="2"/>
              <a:buChar char="§"/>
            </a:pPr>
            <a:r>
              <a:rPr lang="en-IE" sz="2400" dirty="0" smtClean="0"/>
              <a:t>PAC members to ensure their members are made aware of Public Consultation</a:t>
            </a:r>
          </a:p>
          <a:p>
            <a:pPr lvl="2">
              <a:lnSpc>
                <a:spcPct val="100000"/>
              </a:lnSpc>
              <a:buFont typeface="Wingdings" panose="05000000000000000000" pitchFamily="2" charset="2"/>
              <a:buChar char="§"/>
            </a:pPr>
            <a:r>
              <a:rPr lang="en-IE" sz="2400" dirty="0" smtClean="0"/>
              <a:t>PAC Secretariat to compile feedback received for WG review  </a:t>
            </a:r>
          </a:p>
          <a:p>
            <a:pPr lvl="2">
              <a:lnSpc>
                <a:spcPct val="100000"/>
              </a:lnSpc>
              <a:buFont typeface="Wingdings" panose="05000000000000000000" pitchFamily="2" charset="2"/>
              <a:buChar char="§"/>
            </a:pPr>
            <a:r>
              <a:rPr lang="en-IE" sz="2400" dirty="0" smtClean="0"/>
              <a:t>WG to consider comments received and provide recommendations to PAC</a:t>
            </a:r>
          </a:p>
          <a:p>
            <a:pPr>
              <a:lnSpc>
                <a:spcPct val="100000"/>
              </a:lnSpc>
              <a:buFont typeface="Wingdings" panose="05000000000000000000" pitchFamily="2" charset="2"/>
              <a:buChar char="Ø"/>
            </a:pPr>
            <a:r>
              <a:rPr lang="en-IE" sz="2800" dirty="0"/>
              <a:t> </a:t>
            </a:r>
            <a:r>
              <a:rPr lang="en-IE" sz="2800" dirty="0" smtClean="0"/>
              <a:t>Continue awareness building</a:t>
            </a:r>
          </a:p>
          <a:p>
            <a:pPr>
              <a:lnSpc>
                <a:spcPct val="100000"/>
              </a:lnSpc>
              <a:buFont typeface="Wingdings" panose="05000000000000000000" pitchFamily="2" charset="2"/>
              <a:buChar char="Ø"/>
            </a:pPr>
            <a:r>
              <a:rPr lang="en-IE" sz="2800" dirty="0" smtClean="0"/>
              <a:t> Updates to be circulated via the relevant mailing lists next  PAC meeting</a:t>
            </a:r>
          </a:p>
        </p:txBody>
      </p:sp>
      <p:sp>
        <p:nvSpPr>
          <p:cNvPr id="5" name="Title 1"/>
          <p:cNvSpPr>
            <a:spLocks noGrp="1"/>
          </p:cNvSpPr>
          <p:nvPr>
            <p:ph type="title" idx="4294967295"/>
          </p:nvPr>
        </p:nvSpPr>
        <p:spPr>
          <a:xfrm>
            <a:off x="112889" y="345828"/>
            <a:ext cx="11966222" cy="887525"/>
          </a:xfrm>
        </p:spPr>
        <p:txBody>
          <a:bodyPr vert="horz" lIns="91440" tIns="45720" rIns="91440" bIns="45720" rtlCol="0" anchor="t">
            <a:noAutofit/>
          </a:bodyPr>
          <a:lstStyle/>
          <a:p>
            <a:pPr algn="ctr"/>
            <a:r>
              <a:rPr lang="en-IE" b="1" dirty="0" smtClean="0">
                <a:solidFill>
                  <a:schemeClr val="tx1"/>
                </a:solidFill>
              </a:rPr>
              <a:t>5. Next </a:t>
            </a:r>
            <a:r>
              <a:rPr lang="en-IE" b="1" dirty="0">
                <a:solidFill>
                  <a:schemeClr val="tx1"/>
                </a:solidFill>
              </a:rPr>
              <a:t>Steps…</a:t>
            </a:r>
          </a:p>
        </p:txBody>
      </p:sp>
    </p:spTree>
    <p:extLst>
      <p:ext uri="{BB962C8B-B14F-4D97-AF65-F5344CB8AC3E}">
        <p14:creationId xmlns:p14="http://schemas.microsoft.com/office/powerpoint/2010/main" val="36110607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16</a:t>
            </a:fld>
            <a:endParaRPr lang="en-US" dirty="0"/>
          </a:p>
        </p:txBody>
      </p:sp>
      <p:sp>
        <p:nvSpPr>
          <p:cNvPr id="3" name="Title 2"/>
          <p:cNvSpPr>
            <a:spLocks noGrp="1"/>
          </p:cNvSpPr>
          <p:nvPr>
            <p:ph type="title" idx="4294967295"/>
          </p:nvPr>
        </p:nvSpPr>
        <p:spPr>
          <a:xfrm>
            <a:off x="1527809" y="386564"/>
            <a:ext cx="10058400" cy="1443037"/>
          </a:xfrm>
        </p:spPr>
        <p:txBody>
          <a:bodyPr>
            <a:noAutofit/>
          </a:bodyPr>
          <a:lstStyle/>
          <a:p>
            <a:r>
              <a:rPr lang="en-IE" b="1" dirty="0">
                <a:solidFill>
                  <a:schemeClr val="tx1"/>
                </a:solidFill>
              </a:rPr>
              <a:t>Policy Advisory Committee - Agenda</a:t>
            </a:r>
            <a:br>
              <a:rPr lang="en-IE" b="1" dirty="0">
                <a:solidFill>
                  <a:schemeClr val="tx1"/>
                </a:solidFill>
              </a:rPr>
            </a:br>
            <a:endParaRPr lang="en-IE" b="1" dirty="0">
              <a:solidFill>
                <a:schemeClr val="tx1"/>
              </a:solidFill>
            </a:endParaRPr>
          </a:p>
        </p:txBody>
      </p:sp>
      <p:sp>
        <p:nvSpPr>
          <p:cNvPr id="4" name="Content Placeholder 3"/>
          <p:cNvSpPr>
            <a:spLocks noGrp="1"/>
          </p:cNvSpPr>
          <p:nvPr>
            <p:ph sz="half" idx="4294967295"/>
          </p:nvPr>
        </p:nvSpPr>
        <p:spPr>
          <a:xfrm>
            <a:off x="237066" y="1618616"/>
            <a:ext cx="5861981" cy="5023731"/>
          </a:xfrm>
        </p:spPr>
        <p:txBody>
          <a:bodyPr>
            <a:normAutofit/>
          </a:bodyPr>
          <a:lstStyle/>
          <a:p>
            <a:pPr marL="0" lvl="0" indent="0">
              <a:buNone/>
            </a:pPr>
            <a:r>
              <a:rPr lang="en-IE" sz="2100" b="1" dirty="0" smtClean="0">
                <a:solidFill>
                  <a:schemeClr val="tx1"/>
                </a:solidFill>
              </a:rPr>
              <a:t>1.     Apologies </a:t>
            </a:r>
            <a:r>
              <a:rPr lang="en-IE" sz="2100" b="1" dirty="0">
                <a:solidFill>
                  <a:schemeClr val="tx1"/>
                </a:solidFill>
              </a:rPr>
              <a:t>(absentees) </a:t>
            </a:r>
            <a:endParaRPr lang="en-IE" sz="2100" b="1" dirty="0" smtClean="0">
              <a:solidFill>
                <a:schemeClr val="tx1"/>
              </a:solidFill>
            </a:endParaRPr>
          </a:p>
          <a:p>
            <a:pPr marL="0" lvl="0" indent="0">
              <a:buNone/>
            </a:pPr>
            <a:r>
              <a:rPr lang="en-IE" sz="2100" b="1" dirty="0" smtClean="0">
                <a:solidFill>
                  <a:schemeClr val="tx1"/>
                </a:solidFill>
              </a:rPr>
              <a:t>2.     Minutes </a:t>
            </a:r>
            <a:r>
              <a:rPr lang="en-IE" sz="2100" b="1" dirty="0">
                <a:solidFill>
                  <a:schemeClr val="tx1"/>
                </a:solidFill>
              </a:rPr>
              <a:t>of the Meeting of 20 June </a:t>
            </a:r>
            <a:r>
              <a:rPr lang="en-IE" sz="2100" b="1" dirty="0" smtClean="0">
                <a:solidFill>
                  <a:schemeClr val="tx1"/>
                </a:solidFill>
              </a:rPr>
              <a:t>2017</a:t>
            </a:r>
          </a:p>
          <a:p>
            <a:pPr marL="0" lvl="0" indent="0">
              <a:spcAft>
                <a:spcPts val="0"/>
              </a:spcAft>
              <a:buNone/>
            </a:pPr>
            <a:r>
              <a:rPr lang="en-IE" sz="2100" b="1" dirty="0" smtClean="0">
                <a:solidFill>
                  <a:schemeClr val="tx1"/>
                </a:solidFill>
              </a:rPr>
              <a:t>3.     Review </a:t>
            </a:r>
            <a:r>
              <a:rPr lang="en-IE" sz="2100" b="1" dirty="0">
                <a:solidFill>
                  <a:schemeClr val="tx1"/>
                </a:solidFill>
              </a:rPr>
              <a:t>of action points from </a:t>
            </a:r>
            <a:r>
              <a:rPr lang="en-IE" sz="2100" b="1" dirty="0" smtClean="0">
                <a:solidFill>
                  <a:schemeClr val="tx1"/>
                </a:solidFill>
              </a:rPr>
              <a:t>20 </a:t>
            </a:r>
            <a:r>
              <a:rPr lang="en-IE" sz="2100" b="1" dirty="0">
                <a:solidFill>
                  <a:schemeClr val="tx1"/>
                </a:solidFill>
              </a:rPr>
              <a:t>June 2017 </a:t>
            </a:r>
            <a:endParaRPr lang="en-IE" sz="2100" b="1" dirty="0" smtClean="0">
              <a:solidFill>
                <a:schemeClr val="tx1"/>
              </a:solidFill>
            </a:endParaRPr>
          </a:p>
          <a:p>
            <a:pPr marL="0" indent="0">
              <a:spcBef>
                <a:spcPts val="0"/>
              </a:spcBef>
              <a:spcAft>
                <a:spcPts val="0"/>
              </a:spcAft>
              <a:buNone/>
            </a:pPr>
            <a:r>
              <a:rPr lang="en-IE" sz="1600" dirty="0">
                <a:solidFill>
                  <a:schemeClr val="tx1"/>
                </a:solidFill>
              </a:rPr>
              <a:t>	</a:t>
            </a:r>
            <a:r>
              <a:rPr lang="en-IE" sz="1400" dirty="0" smtClean="0">
                <a:solidFill>
                  <a:schemeClr val="tx1"/>
                </a:solidFill>
              </a:rPr>
              <a:t>(</a:t>
            </a:r>
            <a:r>
              <a:rPr lang="en-IE" sz="1400" dirty="0">
                <a:solidFill>
                  <a:schemeClr val="tx1"/>
                </a:solidFill>
              </a:rPr>
              <a:t>relating to matters not otherwise appearing </a:t>
            </a:r>
            <a:r>
              <a:rPr lang="en-IE" sz="1400" dirty="0" smtClean="0">
                <a:solidFill>
                  <a:schemeClr val="tx1"/>
                </a:solidFill>
              </a:rPr>
              <a:t>on </a:t>
            </a:r>
            <a:r>
              <a:rPr lang="en-IE" sz="1400" dirty="0">
                <a:solidFill>
                  <a:schemeClr val="tx1"/>
                </a:solidFill>
              </a:rPr>
              <a:t>the Agenda</a:t>
            </a:r>
            <a:r>
              <a:rPr lang="en-IE" sz="1400" dirty="0" smtClean="0">
                <a:solidFill>
                  <a:schemeClr val="tx1"/>
                </a:solidFill>
              </a:rPr>
              <a:t>)</a:t>
            </a:r>
            <a:r>
              <a:rPr lang="en-IE" b="1" dirty="0" smtClean="0">
                <a:solidFill>
                  <a:schemeClr val="tx1"/>
                </a:solidFill>
              </a:rPr>
              <a:t> </a:t>
            </a:r>
          </a:p>
          <a:p>
            <a:pPr marL="0" indent="0">
              <a:spcBef>
                <a:spcPts val="0"/>
              </a:spcBef>
              <a:spcAft>
                <a:spcPts val="0"/>
              </a:spcAft>
              <a:buNone/>
            </a:pPr>
            <a:endParaRPr lang="en-IE" b="1" dirty="0" smtClean="0">
              <a:solidFill>
                <a:schemeClr val="tx1"/>
              </a:solidFill>
            </a:endParaRPr>
          </a:p>
          <a:p>
            <a:pPr marL="384048" lvl="2" indent="0">
              <a:buNone/>
            </a:pPr>
            <a:r>
              <a:rPr lang="en-IE" sz="1500" dirty="0" smtClean="0">
                <a:solidFill>
                  <a:schemeClr val="tx1"/>
                </a:solidFill>
              </a:rPr>
              <a:t>3.1 Fast Track Request: WHOIS Policy &amp; Acceptable Use Policy</a:t>
            </a:r>
          </a:p>
          <a:p>
            <a:pPr marL="384048" lvl="2" indent="0">
              <a:buNone/>
            </a:pPr>
            <a:r>
              <a:rPr lang="en-IE" sz="1500" dirty="0" smtClean="0">
                <a:solidFill>
                  <a:schemeClr val="tx1"/>
                </a:solidFill>
              </a:rPr>
              <a:t>3.2 Fast </a:t>
            </a:r>
            <a:r>
              <a:rPr lang="en-IE" sz="1500" dirty="0">
                <a:solidFill>
                  <a:schemeClr val="tx1"/>
                </a:solidFill>
              </a:rPr>
              <a:t>Track Request: Privacy Policy</a:t>
            </a:r>
          </a:p>
          <a:p>
            <a:pPr marL="384048" lvl="2" indent="0">
              <a:buNone/>
            </a:pPr>
            <a:r>
              <a:rPr lang="en-IE" sz="1500" dirty="0" smtClean="0">
                <a:solidFill>
                  <a:schemeClr val="tx1"/>
                </a:solidFill>
              </a:rPr>
              <a:t>3.3 Proposal </a:t>
            </a:r>
            <a:r>
              <a:rPr lang="en-IE" sz="1500" dirty="0">
                <a:solidFill>
                  <a:schemeClr val="tx1"/>
                </a:solidFill>
              </a:rPr>
              <a:t>to alter the operation of the DNS check validation </a:t>
            </a:r>
            <a:r>
              <a:rPr lang="en-IE" sz="1500" dirty="0" smtClean="0">
                <a:solidFill>
                  <a:schemeClr val="tx1"/>
                </a:solidFill>
              </a:rPr>
              <a:t>process</a:t>
            </a:r>
            <a:endParaRPr lang="en-IE" sz="1500" dirty="0">
              <a:solidFill>
                <a:schemeClr val="tx1"/>
              </a:solidFill>
            </a:endParaRPr>
          </a:p>
          <a:p>
            <a:pPr marL="0" lvl="0" indent="0">
              <a:buNone/>
            </a:pPr>
            <a:r>
              <a:rPr lang="en-IE" sz="2100" b="1" dirty="0">
                <a:solidFill>
                  <a:schemeClr val="tx1"/>
                </a:solidFill>
              </a:rPr>
              <a:t>4. </a:t>
            </a:r>
            <a:r>
              <a:rPr lang="en-IE" sz="2100" b="1" dirty="0" smtClean="0">
                <a:solidFill>
                  <a:schemeClr val="tx1"/>
                </a:solidFill>
              </a:rPr>
              <a:t>    Update </a:t>
            </a:r>
            <a:r>
              <a:rPr lang="en-IE" sz="2100" b="1" dirty="0">
                <a:solidFill>
                  <a:schemeClr val="tx1"/>
                </a:solidFill>
              </a:rPr>
              <a:t>on the policy change proposal</a:t>
            </a:r>
          </a:p>
          <a:p>
            <a:pPr marL="0" lvl="0" indent="0">
              <a:buNone/>
            </a:pPr>
            <a:r>
              <a:rPr lang="en-IE" sz="1600" b="1" dirty="0" smtClean="0">
                <a:solidFill>
                  <a:schemeClr val="tx1"/>
                </a:solidFill>
              </a:rPr>
              <a:t>To remove restrictions on .</a:t>
            </a:r>
            <a:r>
              <a:rPr lang="en-IE" sz="1600" b="1" dirty="0" err="1" smtClean="0">
                <a:solidFill>
                  <a:schemeClr val="tx1"/>
                </a:solidFill>
              </a:rPr>
              <a:t>ie</a:t>
            </a:r>
            <a:r>
              <a:rPr lang="en-IE" sz="1600" b="1" dirty="0" smtClean="0">
                <a:solidFill>
                  <a:schemeClr val="tx1"/>
                </a:solidFill>
              </a:rPr>
              <a:t> domains corresponding to TLDs</a:t>
            </a:r>
          </a:p>
          <a:p>
            <a:pPr marL="457200" indent="-457200">
              <a:buFont typeface="+mj-lt"/>
              <a:buAutoNum type="arabicPeriod"/>
            </a:pPr>
            <a:endParaRPr lang="en-IE" b="1" dirty="0">
              <a:solidFill>
                <a:schemeClr val="tx1"/>
              </a:solidFill>
            </a:endParaRPr>
          </a:p>
        </p:txBody>
      </p:sp>
      <p:sp>
        <p:nvSpPr>
          <p:cNvPr id="5" name="Content Placeholder 4"/>
          <p:cNvSpPr>
            <a:spLocks noGrp="1"/>
          </p:cNvSpPr>
          <p:nvPr>
            <p:ph sz="half" idx="4294967295"/>
          </p:nvPr>
        </p:nvSpPr>
        <p:spPr>
          <a:xfrm>
            <a:off x="6177167" y="1618616"/>
            <a:ext cx="6014833" cy="4752975"/>
          </a:xfrm>
        </p:spPr>
        <p:txBody>
          <a:bodyPr>
            <a:normAutofit/>
          </a:bodyPr>
          <a:lstStyle/>
          <a:p>
            <a:pPr marL="0" lvl="0" indent="0">
              <a:buNone/>
            </a:pPr>
            <a:r>
              <a:rPr lang="en-IE" b="1" dirty="0" smtClean="0">
                <a:solidFill>
                  <a:schemeClr val="tx1"/>
                </a:solidFill>
              </a:rPr>
              <a:t>5.     Update </a:t>
            </a:r>
            <a:r>
              <a:rPr lang="en-IE" b="1" dirty="0">
                <a:solidFill>
                  <a:schemeClr val="tx1"/>
                </a:solidFill>
              </a:rPr>
              <a:t>on the policy change </a:t>
            </a:r>
            <a:endParaRPr lang="en-IE" b="1" dirty="0" smtClean="0">
              <a:solidFill>
                <a:schemeClr val="tx1"/>
              </a:solidFill>
            </a:endParaRPr>
          </a:p>
          <a:p>
            <a:pPr marL="0" lvl="0" indent="0">
              <a:buNone/>
            </a:pPr>
            <a:r>
              <a:rPr lang="en-IE" sz="1600" dirty="0" smtClean="0">
                <a:solidFill>
                  <a:schemeClr val="tx1"/>
                </a:solidFill>
              </a:rPr>
              <a:t>	To </a:t>
            </a:r>
            <a:r>
              <a:rPr lang="en-IE" sz="1600" dirty="0">
                <a:solidFill>
                  <a:schemeClr val="tx1"/>
                </a:solidFill>
              </a:rPr>
              <a:t>remove </a:t>
            </a:r>
            <a:r>
              <a:rPr lang="en-IE" sz="1600" dirty="0" smtClean="0">
                <a:solidFill>
                  <a:schemeClr val="tx1"/>
                </a:solidFill>
              </a:rPr>
              <a:t>the ‘</a:t>
            </a:r>
            <a:r>
              <a:rPr lang="en-IE" sz="1600" dirty="0">
                <a:solidFill>
                  <a:schemeClr val="tx1"/>
                </a:solidFill>
              </a:rPr>
              <a:t>claim to the name’ </a:t>
            </a:r>
            <a:r>
              <a:rPr lang="en-IE" sz="1600" dirty="0" smtClean="0">
                <a:solidFill>
                  <a:schemeClr val="tx1"/>
                </a:solidFill>
              </a:rPr>
              <a:t>requirement from </a:t>
            </a:r>
            <a:r>
              <a:rPr lang="en-IE" sz="1600" dirty="0">
                <a:solidFill>
                  <a:schemeClr val="tx1"/>
                </a:solidFill>
              </a:rPr>
              <a:t>the </a:t>
            </a:r>
            <a:r>
              <a:rPr lang="en-IE" sz="1600" dirty="0" smtClean="0">
                <a:solidFill>
                  <a:schemeClr val="tx1"/>
                </a:solidFill>
              </a:rPr>
              <a:t>	Registration </a:t>
            </a:r>
            <a:r>
              <a:rPr lang="en-IE" sz="1600" dirty="0">
                <a:solidFill>
                  <a:schemeClr val="tx1"/>
                </a:solidFill>
              </a:rPr>
              <a:t>&amp; Naming Policy</a:t>
            </a:r>
          </a:p>
          <a:p>
            <a:pPr marL="0" indent="0">
              <a:buNone/>
            </a:pPr>
            <a:r>
              <a:rPr lang="en-IE" b="1" dirty="0" smtClean="0">
                <a:solidFill>
                  <a:srgbClr val="FF0000"/>
                </a:solidFill>
              </a:rPr>
              <a:t>6.     New </a:t>
            </a:r>
            <a:r>
              <a:rPr lang="en-IE" b="1" dirty="0">
                <a:solidFill>
                  <a:srgbClr val="FF0000"/>
                </a:solidFill>
              </a:rPr>
              <a:t>- policy change </a:t>
            </a:r>
            <a:r>
              <a:rPr lang="en-IE" b="1" dirty="0" smtClean="0">
                <a:solidFill>
                  <a:srgbClr val="FF0000"/>
                </a:solidFill>
              </a:rPr>
              <a:t>request</a:t>
            </a:r>
          </a:p>
          <a:p>
            <a:pPr marL="0" indent="0">
              <a:buNone/>
            </a:pPr>
            <a:r>
              <a:rPr lang="en-IE" sz="1600" dirty="0" smtClean="0">
                <a:solidFill>
                  <a:srgbClr val="FF0000"/>
                </a:solidFill>
              </a:rPr>
              <a:t>	To </a:t>
            </a:r>
            <a:r>
              <a:rPr lang="en-IE" sz="1600" dirty="0">
                <a:solidFill>
                  <a:srgbClr val="FF0000"/>
                </a:solidFill>
              </a:rPr>
              <a:t>introduce </a:t>
            </a:r>
            <a:r>
              <a:rPr lang="en-IE" sz="1600" dirty="0" smtClean="0">
                <a:solidFill>
                  <a:srgbClr val="FF0000"/>
                </a:solidFill>
              </a:rPr>
              <a:t>Alternative </a:t>
            </a:r>
            <a:r>
              <a:rPr lang="en-IE" sz="1600" dirty="0">
                <a:solidFill>
                  <a:srgbClr val="FF0000"/>
                </a:solidFill>
              </a:rPr>
              <a:t>Dispute Resolution Process (ADRP</a:t>
            </a:r>
            <a:r>
              <a:rPr lang="en-IE" sz="1600" dirty="0" smtClean="0">
                <a:solidFill>
                  <a:srgbClr val="FF0000"/>
                </a:solidFill>
              </a:rPr>
              <a:t>) </a:t>
            </a:r>
            <a:endParaRPr lang="en-IE" sz="1600" dirty="0">
              <a:solidFill>
                <a:srgbClr val="FF0000"/>
              </a:solidFill>
            </a:endParaRPr>
          </a:p>
          <a:p>
            <a:pPr marL="0" indent="0">
              <a:buNone/>
            </a:pPr>
            <a:r>
              <a:rPr lang="en-IE" b="1" dirty="0" smtClean="0">
                <a:solidFill>
                  <a:schemeClr val="tx1"/>
                </a:solidFill>
              </a:rPr>
              <a:t>7.     Any </a:t>
            </a:r>
            <a:r>
              <a:rPr lang="en-IE" b="1" dirty="0">
                <a:solidFill>
                  <a:schemeClr val="tx1"/>
                </a:solidFill>
              </a:rPr>
              <a:t>Other Business</a:t>
            </a:r>
          </a:p>
          <a:p>
            <a:pPr marL="201168" lvl="1" indent="0">
              <a:buNone/>
            </a:pPr>
            <a:r>
              <a:rPr lang="en-IE" sz="1400" dirty="0" smtClean="0"/>
              <a:t>7.1 Industry </a:t>
            </a:r>
            <a:r>
              <a:rPr lang="en-IE" sz="1400" dirty="0"/>
              <a:t>related developments /relevant legislative changes to be </a:t>
            </a:r>
            <a:r>
              <a:rPr lang="en-IE" sz="1400" dirty="0" smtClean="0"/>
              <a:t>	outlined </a:t>
            </a:r>
            <a:r>
              <a:rPr lang="en-IE" sz="1400" dirty="0"/>
              <a:t>by PAC </a:t>
            </a:r>
            <a:r>
              <a:rPr lang="en-IE" sz="1400" dirty="0" smtClean="0"/>
              <a:t>members</a:t>
            </a:r>
          </a:p>
          <a:p>
            <a:pPr marL="201168" lvl="1" indent="0">
              <a:buNone/>
            </a:pPr>
            <a:r>
              <a:rPr lang="en-IE" sz="1400" dirty="0" smtClean="0"/>
              <a:t>7.2 Co-Funded </a:t>
            </a:r>
            <a:r>
              <a:rPr lang="en-IE" sz="1400" dirty="0"/>
              <a:t>Marketing Programme Operational Updates</a:t>
            </a:r>
          </a:p>
          <a:p>
            <a:pPr marL="0" lvl="0" indent="0">
              <a:buNone/>
            </a:pPr>
            <a:r>
              <a:rPr lang="en-IE" b="1" dirty="0" smtClean="0">
                <a:solidFill>
                  <a:schemeClr val="tx1"/>
                </a:solidFill>
              </a:rPr>
              <a:t>8.     Next </a:t>
            </a:r>
            <a:r>
              <a:rPr lang="en-IE" b="1" dirty="0">
                <a:solidFill>
                  <a:schemeClr val="tx1"/>
                </a:solidFill>
              </a:rPr>
              <a:t>meeting(s)</a:t>
            </a:r>
          </a:p>
          <a:p>
            <a:endParaRPr lang="en-IE" dirty="0"/>
          </a:p>
        </p:txBody>
      </p:sp>
    </p:spTree>
    <p:extLst>
      <p:ext uri="{BB962C8B-B14F-4D97-AF65-F5344CB8AC3E}">
        <p14:creationId xmlns:p14="http://schemas.microsoft.com/office/powerpoint/2010/main" val="36845449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57F1E4F-1CFF-5643-939E-217C01CDF565}" type="slidenum">
              <a:rPr lang="en-US" smtClean="0"/>
              <a:pPr/>
              <a:t>17</a:t>
            </a:fld>
            <a:endParaRPr lang="en-US" dirty="0"/>
          </a:p>
        </p:txBody>
      </p:sp>
      <p:sp>
        <p:nvSpPr>
          <p:cNvPr id="2" name="Title 1"/>
          <p:cNvSpPr>
            <a:spLocks noGrp="1"/>
          </p:cNvSpPr>
          <p:nvPr>
            <p:ph type="title" idx="4294967295"/>
          </p:nvPr>
        </p:nvSpPr>
        <p:spPr>
          <a:xfrm>
            <a:off x="0" y="306388"/>
            <a:ext cx="12192000" cy="950912"/>
          </a:xfrm>
        </p:spPr>
        <p:txBody>
          <a:bodyPr anchor="t">
            <a:noAutofit/>
          </a:bodyPr>
          <a:lstStyle/>
          <a:p>
            <a:pPr algn="ctr"/>
            <a:r>
              <a:rPr lang="en-IE" b="1" dirty="0" smtClean="0">
                <a:solidFill>
                  <a:schemeClr val="tx1"/>
                </a:solidFill>
              </a:rPr>
              <a:t>6. Alternative </a:t>
            </a:r>
            <a:r>
              <a:rPr lang="en-IE" b="1" dirty="0">
                <a:solidFill>
                  <a:schemeClr val="tx1"/>
                </a:solidFill>
              </a:rPr>
              <a:t>Dispute Resolution (ADR) Policy</a:t>
            </a:r>
            <a:br>
              <a:rPr lang="en-IE" b="1" dirty="0">
                <a:solidFill>
                  <a:schemeClr val="tx1"/>
                </a:solidFill>
              </a:rPr>
            </a:br>
            <a:r>
              <a:rPr lang="en-IE" sz="2000" b="1" dirty="0">
                <a:solidFill>
                  <a:schemeClr val="tx1"/>
                </a:solidFill>
              </a:rPr>
              <a:t>’Appeals-</a:t>
            </a:r>
            <a:r>
              <a:rPr lang="en-IE" sz="2000" b="1" dirty="0" err="1">
                <a:solidFill>
                  <a:schemeClr val="tx1"/>
                </a:solidFill>
              </a:rPr>
              <a:t>lite</a:t>
            </a:r>
            <a:r>
              <a:rPr lang="en-IE" sz="2000" b="1" dirty="0">
                <a:solidFill>
                  <a:schemeClr val="tx1"/>
                </a:solidFill>
              </a:rPr>
              <a:t> process’</a:t>
            </a:r>
          </a:p>
        </p:txBody>
      </p:sp>
      <p:sp>
        <p:nvSpPr>
          <p:cNvPr id="6" name="Content Placeholder 5"/>
          <p:cNvSpPr>
            <a:spLocks noGrp="1"/>
          </p:cNvSpPr>
          <p:nvPr>
            <p:ph sz="quarter" idx="4294967295"/>
          </p:nvPr>
        </p:nvSpPr>
        <p:spPr>
          <a:xfrm>
            <a:off x="203084" y="1377912"/>
            <a:ext cx="11463778" cy="5110756"/>
          </a:xfrm>
        </p:spPr>
        <p:txBody>
          <a:bodyPr>
            <a:normAutofit lnSpcReduction="10000"/>
          </a:bodyPr>
          <a:lstStyle/>
          <a:p>
            <a:pPr>
              <a:buFont typeface="Wingdings" panose="05000000000000000000" pitchFamily="2" charset="2"/>
              <a:buChar char="Ø"/>
            </a:pPr>
            <a:r>
              <a:rPr lang="en-IE" sz="2500" dirty="0" smtClean="0"/>
              <a:t> </a:t>
            </a:r>
            <a:r>
              <a:rPr lang="en-IE" sz="2500" dirty="0" smtClean="0">
                <a:solidFill>
                  <a:srgbClr val="FF0000"/>
                </a:solidFill>
              </a:rPr>
              <a:t>New</a:t>
            </a:r>
            <a:r>
              <a:rPr lang="en-IE" sz="2500" dirty="0" smtClean="0"/>
              <a:t> – Policy change template received</a:t>
            </a:r>
          </a:p>
          <a:p>
            <a:pPr>
              <a:buFont typeface="Wingdings" panose="05000000000000000000" pitchFamily="2" charset="2"/>
              <a:buChar char="Ø"/>
            </a:pPr>
            <a:r>
              <a:rPr lang="en-IE" sz="2500" dirty="0"/>
              <a:t> </a:t>
            </a:r>
            <a:r>
              <a:rPr lang="en-IE" sz="2500" dirty="0" smtClean="0"/>
              <a:t>Separate policy change proposal, distinct to claim removal</a:t>
            </a:r>
          </a:p>
          <a:p>
            <a:pPr>
              <a:buFont typeface="Wingdings" panose="05000000000000000000" pitchFamily="2" charset="2"/>
              <a:buChar char="Ø"/>
            </a:pPr>
            <a:r>
              <a:rPr lang="en-IE" sz="2500" dirty="0" smtClean="0"/>
              <a:t> Some consensus amongst PAC </a:t>
            </a:r>
            <a:r>
              <a:rPr lang="en-IE" sz="2500" dirty="0" err="1" smtClean="0"/>
              <a:t>wg</a:t>
            </a:r>
            <a:r>
              <a:rPr lang="en-IE" sz="2500" dirty="0" smtClean="0"/>
              <a:t> that an ADR should:</a:t>
            </a:r>
          </a:p>
          <a:p>
            <a:pPr marL="0" indent="0">
              <a:buNone/>
            </a:pPr>
            <a:endParaRPr lang="en-IE" sz="500" dirty="0" smtClean="0"/>
          </a:p>
          <a:p>
            <a:pPr lvl="1">
              <a:buFont typeface="Wingdings" panose="05000000000000000000" pitchFamily="2" charset="2"/>
              <a:buChar char="§"/>
            </a:pPr>
            <a:r>
              <a:rPr lang="en-IE" sz="2000" dirty="0" smtClean="0"/>
              <a:t>be introduced to the IE namespace</a:t>
            </a:r>
          </a:p>
          <a:p>
            <a:pPr lvl="1">
              <a:buFont typeface="Wingdings" panose="05000000000000000000" pitchFamily="2" charset="2"/>
              <a:buChar char="§"/>
            </a:pPr>
            <a:r>
              <a:rPr lang="en-IE" sz="2000" dirty="0" smtClean="0"/>
              <a:t>avoid handling complaints </a:t>
            </a:r>
            <a:r>
              <a:rPr lang="en-IE" sz="2000" dirty="0"/>
              <a:t>regarding website content </a:t>
            </a:r>
            <a:r>
              <a:rPr lang="en-IE" sz="2000" dirty="0" smtClean="0"/>
              <a:t>(this is notoriously challenging, </a:t>
            </a:r>
            <a:r>
              <a:rPr lang="en-IE" sz="2000" i="1" dirty="0" smtClean="0"/>
              <a:t>in </a:t>
            </a:r>
            <a:r>
              <a:rPr lang="en-IE" sz="2000" i="1" dirty="0"/>
              <a:t>particular defamation &amp; </a:t>
            </a:r>
            <a:r>
              <a:rPr lang="en-IE" sz="2000" i="1" dirty="0" smtClean="0"/>
              <a:t>slander)</a:t>
            </a:r>
          </a:p>
          <a:p>
            <a:pPr marL="0" indent="0">
              <a:buNone/>
            </a:pPr>
            <a:r>
              <a:rPr lang="en-IE" sz="2500" b="1" dirty="0" smtClean="0"/>
              <a:t>Next Steps:-</a:t>
            </a:r>
          </a:p>
          <a:p>
            <a:pPr>
              <a:buFont typeface="Wingdings" panose="05000000000000000000" pitchFamily="2" charset="2"/>
              <a:buChar char="Ø"/>
            </a:pPr>
            <a:r>
              <a:rPr lang="en-IE" sz="2500" dirty="0" smtClean="0"/>
              <a:t>Working Group to continue their discussions</a:t>
            </a:r>
          </a:p>
          <a:p>
            <a:pPr>
              <a:buFont typeface="Wingdings" panose="05000000000000000000" pitchFamily="2" charset="2"/>
              <a:buChar char="Ø"/>
            </a:pPr>
            <a:endParaRPr lang="en-IE" sz="500" dirty="0" smtClean="0"/>
          </a:p>
          <a:p>
            <a:pPr lvl="1">
              <a:buFont typeface="Wingdings" panose="05000000000000000000" pitchFamily="2" charset="2"/>
              <a:buChar char="§"/>
            </a:pPr>
            <a:r>
              <a:rPr lang="en-IE" sz="2300" dirty="0" smtClean="0"/>
              <a:t> Engage Law Society on the proposal</a:t>
            </a:r>
          </a:p>
          <a:p>
            <a:pPr lvl="1">
              <a:buFont typeface="Wingdings" panose="05000000000000000000" pitchFamily="2" charset="2"/>
              <a:buChar char="§"/>
            </a:pPr>
            <a:r>
              <a:rPr lang="en-IE" sz="2300" dirty="0" smtClean="0"/>
              <a:t> Consider if a third party should manage the process</a:t>
            </a:r>
          </a:p>
          <a:p>
            <a:pPr lvl="1">
              <a:buFont typeface="Wingdings" panose="05000000000000000000" pitchFamily="2" charset="2"/>
              <a:buChar char="§"/>
            </a:pPr>
            <a:r>
              <a:rPr lang="en-IE" sz="2300" dirty="0"/>
              <a:t> </a:t>
            </a:r>
            <a:r>
              <a:rPr lang="en-IE" sz="2300" dirty="0" smtClean="0"/>
              <a:t>Consider if a mediation service should be offered with the process</a:t>
            </a:r>
            <a:endParaRPr lang="en-IE" sz="2300" dirty="0"/>
          </a:p>
        </p:txBody>
      </p:sp>
      <p:sp>
        <p:nvSpPr>
          <p:cNvPr id="8" name="TextBox 7"/>
          <p:cNvSpPr txBox="1"/>
          <p:nvPr/>
        </p:nvSpPr>
        <p:spPr>
          <a:xfrm>
            <a:off x="636604" y="6488668"/>
            <a:ext cx="4450815" cy="307777"/>
          </a:xfrm>
          <a:prstGeom prst="rect">
            <a:avLst/>
          </a:prstGeom>
          <a:noFill/>
        </p:spPr>
        <p:txBody>
          <a:bodyPr wrap="square" rtlCol="0">
            <a:spAutoFit/>
          </a:bodyPr>
          <a:lstStyle/>
          <a:p>
            <a:r>
              <a:rPr lang="en-IE" sz="1400" dirty="0" err="1" smtClean="0">
                <a:solidFill>
                  <a:schemeClr val="bg1"/>
                </a:solidFill>
              </a:rPr>
              <a:t>Workstream</a:t>
            </a:r>
            <a:r>
              <a:rPr lang="en-IE" sz="1400" dirty="0" smtClean="0">
                <a:solidFill>
                  <a:schemeClr val="bg1"/>
                </a:solidFill>
              </a:rPr>
              <a:t> Coordinators – Kelly Salter &amp; Judy McCullagh</a:t>
            </a:r>
            <a:endParaRPr lang="en-IE" sz="1400" dirty="0">
              <a:solidFill>
                <a:schemeClr val="bg1"/>
              </a:solidFill>
            </a:endParaRPr>
          </a:p>
        </p:txBody>
      </p:sp>
    </p:spTree>
    <p:extLst>
      <p:ext uri="{BB962C8B-B14F-4D97-AF65-F5344CB8AC3E}">
        <p14:creationId xmlns:p14="http://schemas.microsoft.com/office/powerpoint/2010/main" val="21218576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18</a:t>
            </a:fld>
            <a:endParaRPr lang="en-US" dirty="0"/>
          </a:p>
        </p:txBody>
      </p:sp>
      <p:sp>
        <p:nvSpPr>
          <p:cNvPr id="4" name="TextBox 3"/>
          <p:cNvSpPr txBox="1"/>
          <p:nvPr/>
        </p:nvSpPr>
        <p:spPr>
          <a:xfrm>
            <a:off x="994227" y="116118"/>
            <a:ext cx="9956801" cy="369332"/>
          </a:xfrm>
          <a:prstGeom prst="rect">
            <a:avLst/>
          </a:prstGeom>
          <a:noFill/>
        </p:spPr>
        <p:txBody>
          <a:bodyPr wrap="square" rtlCol="0">
            <a:spAutoFit/>
          </a:bodyPr>
          <a:lstStyle/>
          <a:p>
            <a:r>
              <a:rPr lang="en-IE" b="1" u="sng" dirty="0">
                <a:solidFill>
                  <a:srgbClr val="FF0000"/>
                </a:solidFill>
              </a:rPr>
              <a:t>.</a:t>
            </a:r>
            <a:r>
              <a:rPr lang="en-IE" b="1" u="sng" dirty="0" err="1">
                <a:solidFill>
                  <a:srgbClr val="FF0000"/>
                </a:solidFill>
              </a:rPr>
              <a:t>ie</a:t>
            </a:r>
            <a:r>
              <a:rPr lang="en-IE" b="1" u="sng" dirty="0">
                <a:solidFill>
                  <a:srgbClr val="FF0000"/>
                </a:solidFill>
              </a:rPr>
              <a:t> namespace – dealing with Complaints, Appeals and Disputes</a:t>
            </a:r>
            <a:r>
              <a:rPr lang="en-IE" u="sng" dirty="0">
                <a:solidFill>
                  <a:srgbClr val="FF0000"/>
                </a:solidFill>
              </a:rPr>
              <a:t> </a:t>
            </a:r>
            <a:r>
              <a:rPr lang="en-IE" u="sng" dirty="0" smtClean="0">
                <a:solidFill>
                  <a:srgbClr val="FF0000"/>
                </a:solidFill>
              </a:rPr>
              <a:t>       (</a:t>
            </a:r>
            <a:r>
              <a:rPr lang="en-IE" u="sng" dirty="0">
                <a:solidFill>
                  <a:srgbClr val="FF0000"/>
                </a:solidFill>
              </a:rPr>
              <a:t>in effect on 1 January 2017</a:t>
            </a:r>
            <a:r>
              <a:rPr lang="en-IE" u="sng" dirty="0" smtClean="0">
                <a:solidFill>
                  <a:srgbClr val="FF0000"/>
                </a:solidFill>
              </a:rPr>
              <a:t>)</a:t>
            </a:r>
            <a:endParaRPr lang="en-IE" dirty="0">
              <a:solidFill>
                <a:srgbClr val="FF0000"/>
              </a:solidFill>
            </a:endParaRPr>
          </a:p>
        </p:txBody>
      </p:sp>
      <p:pic>
        <p:nvPicPr>
          <p:cNvPr id="5" name="Picture 4"/>
          <p:cNvPicPr>
            <a:picLocks noChangeAspect="1"/>
          </p:cNvPicPr>
          <p:nvPr/>
        </p:nvPicPr>
        <p:blipFill>
          <a:blip r:embed="rId2"/>
          <a:stretch>
            <a:fillRect/>
          </a:stretch>
        </p:blipFill>
        <p:spPr>
          <a:xfrm>
            <a:off x="4354285" y="645896"/>
            <a:ext cx="12228520" cy="6513075"/>
          </a:xfrm>
          <a:prstGeom prst="rect">
            <a:avLst/>
          </a:prstGeom>
        </p:spPr>
      </p:pic>
      <p:sp>
        <p:nvSpPr>
          <p:cNvPr id="3" name="TextBox 2"/>
          <p:cNvSpPr txBox="1"/>
          <p:nvPr/>
        </p:nvSpPr>
        <p:spPr>
          <a:xfrm>
            <a:off x="283029" y="624125"/>
            <a:ext cx="2960914" cy="5909310"/>
          </a:xfrm>
          <a:prstGeom prst="rect">
            <a:avLst/>
          </a:prstGeom>
          <a:noFill/>
        </p:spPr>
        <p:txBody>
          <a:bodyPr wrap="square" rtlCol="0">
            <a:spAutoFit/>
          </a:bodyPr>
          <a:lstStyle/>
          <a:p>
            <a:r>
              <a:rPr lang="en-IE" dirty="0" smtClean="0"/>
              <a:t>The working group will review industry best practices for:- </a:t>
            </a:r>
          </a:p>
          <a:p>
            <a:endParaRPr lang="en-IE" dirty="0" smtClean="0"/>
          </a:p>
          <a:p>
            <a:pPr marL="285750" indent="-285750">
              <a:buFont typeface="Arial" panose="020B0604020202020204" pitchFamily="34" charset="0"/>
              <a:buChar char="•"/>
            </a:pPr>
            <a:r>
              <a:rPr lang="en-IE" dirty="0" smtClean="0"/>
              <a:t>Dispute Resolution, </a:t>
            </a:r>
          </a:p>
          <a:p>
            <a:pPr marL="285750" indent="-285750">
              <a:buFont typeface="Arial" panose="020B0604020202020204" pitchFamily="34" charset="0"/>
              <a:buChar char="•"/>
            </a:pPr>
            <a:r>
              <a:rPr lang="en-IE" dirty="0" smtClean="0"/>
              <a:t>Protection of Intellectual Property Rights, </a:t>
            </a:r>
          </a:p>
          <a:p>
            <a:pPr marL="285750" indent="-285750">
              <a:buFont typeface="Arial" panose="020B0604020202020204" pitchFamily="34" charset="0"/>
              <a:buChar char="•"/>
            </a:pPr>
            <a:r>
              <a:rPr lang="en-IE" dirty="0" smtClean="0"/>
              <a:t>Co-operation with Law Enforcement,</a:t>
            </a:r>
          </a:p>
          <a:p>
            <a:pPr marL="285750" indent="-285750">
              <a:buFont typeface="Arial" panose="020B0604020202020204" pitchFamily="34" charset="0"/>
              <a:buChar char="•"/>
            </a:pPr>
            <a:r>
              <a:rPr lang="en-IE" dirty="0" smtClean="0"/>
              <a:t>Customer service and complaint handling,</a:t>
            </a:r>
          </a:p>
          <a:p>
            <a:pPr marL="285750" indent="-285750">
              <a:buFont typeface="Arial" panose="020B0604020202020204" pitchFamily="34" charset="0"/>
              <a:buChar char="•"/>
            </a:pPr>
            <a:r>
              <a:rPr lang="en-IE" dirty="0" smtClean="0"/>
              <a:t>Appeals processes,</a:t>
            </a:r>
          </a:p>
          <a:p>
            <a:pPr marL="285750" indent="-285750">
              <a:buFont typeface="Arial" panose="020B0604020202020204" pitchFamily="34" charset="0"/>
              <a:buChar char="•"/>
            </a:pPr>
            <a:r>
              <a:rPr lang="en-IE" dirty="0" smtClean="0"/>
              <a:t>Facilitation by professional Mediation / Expert services. </a:t>
            </a:r>
          </a:p>
          <a:p>
            <a:pPr marL="285750" indent="-285750">
              <a:buFont typeface="Arial" panose="020B0604020202020204" pitchFamily="34" charset="0"/>
              <a:buChar char="•"/>
            </a:pPr>
            <a:endParaRPr lang="en-IE" dirty="0"/>
          </a:p>
          <a:p>
            <a:r>
              <a:rPr lang="en-IE" dirty="0" smtClean="0"/>
              <a:t>…and make recommendations on IEDR’s current processes and procedures for Dispute Resolution</a:t>
            </a:r>
            <a:endParaRPr lang="en-IE" dirty="0"/>
          </a:p>
        </p:txBody>
      </p:sp>
      <p:sp>
        <p:nvSpPr>
          <p:cNvPr id="6" name="Right Arrow 5"/>
          <p:cNvSpPr/>
          <p:nvPr/>
        </p:nvSpPr>
        <p:spPr>
          <a:xfrm rot="19071196">
            <a:off x="3127828" y="5072743"/>
            <a:ext cx="820057" cy="508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rgbClr val="FF0000"/>
              </a:solidFill>
            </a:endParaRPr>
          </a:p>
        </p:txBody>
      </p:sp>
    </p:spTree>
    <p:extLst>
      <p:ext uri="{BB962C8B-B14F-4D97-AF65-F5344CB8AC3E}">
        <p14:creationId xmlns:p14="http://schemas.microsoft.com/office/powerpoint/2010/main" val="289743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19</a:t>
            </a:fld>
            <a:endParaRPr lang="en-US" dirty="0"/>
          </a:p>
        </p:txBody>
      </p:sp>
      <p:pic>
        <p:nvPicPr>
          <p:cNvPr id="3" name="Picture 2"/>
          <p:cNvPicPr>
            <a:picLocks noChangeAspect="1"/>
          </p:cNvPicPr>
          <p:nvPr/>
        </p:nvPicPr>
        <p:blipFill>
          <a:blip r:embed="rId2"/>
          <a:stretch>
            <a:fillRect/>
          </a:stretch>
        </p:blipFill>
        <p:spPr>
          <a:xfrm>
            <a:off x="471713" y="552328"/>
            <a:ext cx="10245159" cy="6479843"/>
          </a:xfrm>
          <a:prstGeom prst="rect">
            <a:avLst/>
          </a:prstGeom>
        </p:spPr>
      </p:pic>
      <p:sp>
        <p:nvSpPr>
          <p:cNvPr id="4" name="TextBox 3"/>
          <p:cNvSpPr txBox="1"/>
          <p:nvPr/>
        </p:nvSpPr>
        <p:spPr>
          <a:xfrm>
            <a:off x="994227" y="116118"/>
            <a:ext cx="9956801" cy="369332"/>
          </a:xfrm>
          <a:prstGeom prst="rect">
            <a:avLst/>
          </a:prstGeom>
          <a:noFill/>
        </p:spPr>
        <p:txBody>
          <a:bodyPr wrap="square" rtlCol="0">
            <a:spAutoFit/>
          </a:bodyPr>
          <a:lstStyle/>
          <a:p>
            <a:r>
              <a:rPr lang="en-IE" b="1" u="sng" dirty="0">
                <a:solidFill>
                  <a:srgbClr val="FF0000"/>
                </a:solidFill>
              </a:rPr>
              <a:t>.</a:t>
            </a:r>
            <a:r>
              <a:rPr lang="en-IE" b="1" u="sng" dirty="0" err="1">
                <a:solidFill>
                  <a:srgbClr val="FF0000"/>
                </a:solidFill>
              </a:rPr>
              <a:t>ie</a:t>
            </a:r>
            <a:r>
              <a:rPr lang="en-IE" b="1" u="sng" dirty="0">
                <a:solidFill>
                  <a:srgbClr val="FF0000"/>
                </a:solidFill>
              </a:rPr>
              <a:t> namespace – dealing with Complaints, Appeals and Disputes</a:t>
            </a:r>
            <a:r>
              <a:rPr lang="en-IE" u="sng" dirty="0">
                <a:solidFill>
                  <a:srgbClr val="FF0000"/>
                </a:solidFill>
              </a:rPr>
              <a:t> </a:t>
            </a:r>
            <a:r>
              <a:rPr lang="en-IE" u="sng" dirty="0" smtClean="0">
                <a:solidFill>
                  <a:srgbClr val="FF0000"/>
                </a:solidFill>
              </a:rPr>
              <a:t>       (</a:t>
            </a:r>
            <a:r>
              <a:rPr lang="en-IE" u="sng" dirty="0">
                <a:solidFill>
                  <a:srgbClr val="FF0000"/>
                </a:solidFill>
              </a:rPr>
              <a:t>in effect on 1 January 2017</a:t>
            </a:r>
            <a:r>
              <a:rPr lang="en-IE" u="sng" dirty="0" smtClean="0">
                <a:solidFill>
                  <a:srgbClr val="FF0000"/>
                </a:solidFill>
              </a:rPr>
              <a:t>)</a:t>
            </a:r>
            <a:endParaRPr lang="en-IE" dirty="0">
              <a:solidFill>
                <a:srgbClr val="FF0000"/>
              </a:solidFill>
            </a:endParaRPr>
          </a:p>
        </p:txBody>
      </p:sp>
    </p:spTree>
    <p:extLst>
      <p:ext uri="{BB962C8B-B14F-4D97-AF65-F5344CB8AC3E}">
        <p14:creationId xmlns:p14="http://schemas.microsoft.com/office/powerpoint/2010/main" val="2979502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a:t>
            </a:fld>
            <a:endParaRPr lang="en-US" dirty="0"/>
          </a:p>
        </p:txBody>
      </p:sp>
      <p:sp>
        <p:nvSpPr>
          <p:cNvPr id="3" name="Title 2"/>
          <p:cNvSpPr>
            <a:spLocks noGrp="1"/>
          </p:cNvSpPr>
          <p:nvPr>
            <p:ph type="title" idx="4294967295"/>
          </p:nvPr>
        </p:nvSpPr>
        <p:spPr>
          <a:xfrm>
            <a:off x="1527809" y="386564"/>
            <a:ext cx="10058400" cy="1443037"/>
          </a:xfrm>
        </p:spPr>
        <p:txBody>
          <a:bodyPr>
            <a:noAutofit/>
          </a:bodyPr>
          <a:lstStyle/>
          <a:p>
            <a:r>
              <a:rPr lang="en-IE" b="1" dirty="0">
                <a:solidFill>
                  <a:schemeClr val="tx1"/>
                </a:solidFill>
              </a:rPr>
              <a:t>Policy Advisory Committee - Agenda</a:t>
            </a:r>
            <a:br>
              <a:rPr lang="en-IE" b="1" dirty="0">
                <a:solidFill>
                  <a:schemeClr val="tx1"/>
                </a:solidFill>
              </a:rPr>
            </a:br>
            <a:endParaRPr lang="en-IE" b="1" dirty="0">
              <a:solidFill>
                <a:schemeClr val="tx1"/>
              </a:solidFill>
            </a:endParaRPr>
          </a:p>
        </p:txBody>
      </p:sp>
      <p:sp>
        <p:nvSpPr>
          <p:cNvPr id="4" name="Content Placeholder 3"/>
          <p:cNvSpPr>
            <a:spLocks noGrp="1"/>
          </p:cNvSpPr>
          <p:nvPr>
            <p:ph sz="half" idx="4294967295"/>
          </p:nvPr>
        </p:nvSpPr>
        <p:spPr>
          <a:xfrm>
            <a:off x="237066" y="1618616"/>
            <a:ext cx="5861981" cy="5023731"/>
          </a:xfrm>
        </p:spPr>
        <p:txBody>
          <a:bodyPr>
            <a:normAutofit/>
          </a:bodyPr>
          <a:lstStyle/>
          <a:p>
            <a:pPr marL="0" lvl="0" indent="0">
              <a:buNone/>
            </a:pPr>
            <a:r>
              <a:rPr lang="en-IE" sz="2100" b="1" dirty="0" smtClean="0">
                <a:solidFill>
                  <a:schemeClr val="tx1"/>
                </a:solidFill>
              </a:rPr>
              <a:t>1.     Apologies </a:t>
            </a:r>
            <a:r>
              <a:rPr lang="en-IE" sz="2100" b="1" dirty="0">
                <a:solidFill>
                  <a:schemeClr val="tx1"/>
                </a:solidFill>
              </a:rPr>
              <a:t>(absentees) </a:t>
            </a:r>
            <a:endParaRPr lang="en-IE" sz="2100" b="1" dirty="0" smtClean="0">
              <a:solidFill>
                <a:schemeClr val="tx1"/>
              </a:solidFill>
            </a:endParaRPr>
          </a:p>
          <a:p>
            <a:pPr marL="0" lvl="0" indent="0">
              <a:buNone/>
            </a:pPr>
            <a:r>
              <a:rPr lang="en-IE" sz="2100" b="1" dirty="0" smtClean="0">
                <a:solidFill>
                  <a:schemeClr val="tx1"/>
                </a:solidFill>
              </a:rPr>
              <a:t>2.     Minutes </a:t>
            </a:r>
            <a:r>
              <a:rPr lang="en-IE" sz="2100" b="1" dirty="0">
                <a:solidFill>
                  <a:schemeClr val="tx1"/>
                </a:solidFill>
              </a:rPr>
              <a:t>of the Meeting of 20 June </a:t>
            </a:r>
            <a:r>
              <a:rPr lang="en-IE" sz="2100" b="1" dirty="0" smtClean="0">
                <a:solidFill>
                  <a:schemeClr val="tx1"/>
                </a:solidFill>
              </a:rPr>
              <a:t>2017</a:t>
            </a:r>
          </a:p>
          <a:p>
            <a:pPr marL="0" lvl="0" indent="0">
              <a:spcAft>
                <a:spcPts val="0"/>
              </a:spcAft>
              <a:buNone/>
            </a:pPr>
            <a:r>
              <a:rPr lang="en-IE" sz="2100" b="1" dirty="0" smtClean="0">
                <a:solidFill>
                  <a:srgbClr val="FF0000"/>
                </a:solidFill>
              </a:rPr>
              <a:t>3.     Review </a:t>
            </a:r>
            <a:r>
              <a:rPr lang="en-IE" sz="2100" b="1" dirty="0">
                <a:solidFill>
                  <a:srgbClr val="FF0000"/>
                </a:solidFill>
              </a:rPr>
              <a:t>of action points from </a:t>
            </a:r>
            <a:r>
              <a:rPr lang="en-IE" sz="2100" b="1" dirty="0" smtClean="0">
                <a:solidFill>
                  <a:srgbClr val="FF0000"/>
                </a:solidFill>
              </a:rPr>
              <a:t>20 </a:t>
            </a:r>
            <a:r>
              <a:rPr lang="en-IE" sz="2100" b="1" dirty="0">
                <a:solidFill>
                  <a:srgbClr val="FF0000"/>
                </a:solidFill>
              </a:rPr>
              <a:t>June 2017 </a:t>
            </a:r>
            <a:endParaRPr lang="en-IE" sz="2100" b="1" dirty="0" smtClean="0">
              <a:solidFill>
                <a:srgbClr val="FF0000"/>
              </a:solidFill>
            </a:endParaRPr>
          </a:p>
          <a:p>
            <a:pPr marL="0" indent="0">
              <a:spcBef>
                <a:spcPts val="0"/>
              </a:spcBef>
              <a:spcAft>
                <a:spcPts val="0"/>
              </a:spcAft>
              <a:buNone/>
            </a:pPr>
            <a:r>
              <a:rPr lang="en-IE" sz="1600" dirty="0">
                <a:solidFill>
                  <a:schemeClr val="tx1"/>
                </a:solidFill>
              </a:rPr>
              <a:t>	</a:t>
            </a:r>
            <a:r>
              <a:rPr lang="en-IE" sz="1400" dirty="0" smtClean="0">
                <a:solidFill>
                  <a:schemeClr val="tx1"/>
                </a:solidFill>
              </a:rPr>
              <a:t>(</a:t>
            </a:r>
            <a:r>
              <a:rPr lang="en-IE" sz="1400" dirty="0">
                <a:solidFill>
                  <a:schemeClr val="tx1"/>
                </a:solidFill>
              </a:rPr>
              <a:t>relating to matters not otherwise appearing </a:t>
            </a:r>
            <a:r>
              <a:rPr lang="en-IE" sz="1400" dirty="0" smtClean="0">
                <a:solidFill>
                  <a:schemeClr val="tx1"/>
                </a:solidFill>
              </a:rPr>
              <a:t>on </a:t>
            </a:r>
            <a:r>
              <a:rPr lang="en-IE" sz="1400" dirty="0">
                <a:solidFill>
                  <a:schemeClr val="tx1"/>
                </a:solidFill>
              </a:rPr>
              <a:t>the Agenda</a:t>
            </a:r>
            <a:r>
              <a:rPr lang="en-IE" sz="1400" dirty="0" smtClean="0">
                <a:solidFill>
                  <a:schemeClr val="tx1"/>
                </a:solidFill>
              </a:rPr>
              <a:t>)</a:t>
            </a:r>
            <a:r>
              <a:rPr lang="en-IE" b="1" dirty="0" smtClean="0">
                <a:solidFill>
                  <a:schemeClr val="tx1"/>
                </a:solidFill>
              </a:rPr>
              <a:t> </a:t>
            </a:r>
          </a:p>
          <a:p>
            <a:pPr marL="0" indent="0">
              <a:spcBef>
                <a:spcPts val="0"/>
              </a:spcBef>
              <a:spcAft>
                <a:spcPts val="0"/>
              </a:spcAft>
              <a:buNone/>
            </a:pPr>
            <a:endParaRPr lang="en-IE" b="1" dirty="0" smtClean="0">
              <a:solidFill>
                <a:schemeClr val="tx1"/>
              </a:solidFill>
            </a:endParaRPr>
          </a:p>
          <a:p>
            <a:pPr marL="384048" lvl="2" indent="0">
              <a:buNone/>
            </a:pPr>
            <a:r>
              <a:rPr lang="en-IE" sz="1500" dirty="0" smtClean="0">
                <a:solidFill>
                  <a:schemeClr val="tx1"/>
                </a:solidFill>
              </a:rPr>
              <a:t>3.1 Fast Track Request: WHOIS Policy &amp; Acceptable Use Policy</a:t>
            </a:r>
          </a:p>
          <a:p>
            <a:pPr marL="384048" lvl="2" indent="0">
              <a:buNone/>
            </a:pPr>
            <a:r>
              <a:rPr lang="en-IE" sz="1500" dirty="0" smtClean="0">
                <a:solidFill>
                  <a:schemeClr val="tx1"/>
                </a:solidFill>
              </a:rPr>
              <a:t>3.2 Fast </a:t>
            </a:r>
            <a:r>
              <a:rPr lang="en-IE" sz="1500" dirty="0">
                <a:solidFill>
                  <a:schemeClr val="tx1"/>
                </a:solidFill>
              </a:rPr>
              <a:t>Track Request: Privacy Policy</a:t>
            </a:r>
          </a:p>
          <a:p>
            <a:pPr marL="384048" lvl="2" indent="0">
              <a:buNone/>
            </a:pPr>
            <a:r>
              <a:rPr lang="en-IE" sz="1500" dirty="0" smtClean="0">
                <a:solidFill>
                  <a:schemeClr val="tx1"/>
                </a:solidFill>
              </a:rPr>
              <a:t>3.3 Proposal </a:t>
            </a:r>
            <a:r>
              <a:rPr lang="en-IE" sz="1500" dirty="0">
                <a:solidFill>
                  <a:schemeClr val="tx1"/>
                </a:solidFill>
              </a:rPr>
              <a:t>to alter the operation of the DNS check validation </a:t>
            </a:r>
            <a:r>
              <a:rPr lang="en-IE" sz="1500" dirty="0" smtClean="0">
                <a:solidFill>
                  <a:schemeClr val="tx1"/>
                </a:solidFill>
              </a:rPr>
              <a:t>process</a:t>
            </a:r>
            <a:endParaRPr lang="en-IE" sz="1500" dirty="0">
              <a:solidFill>
                <a:schemeClr val="tx1"/>
              </a:solidFill>
            </a:endParaRPr>
          </a:p>
          <a:p>
            <a:pPr marL="0" lvl="0" indent="0">
              <a:buNone/>
            </a:pPr>
            <a:r>
              <a:rPr lang="en-IE" sz="2100" b="1" dirty="0">
                <a:solidFill>
                  <a:schemeClr val="tx1"/>
                </a:solidFill>
              </a:rPr>
              <a:t>4. </a:t>
            </a:r>
            <a:r>
              <a:rPr lang="en-IE" sz="2100" b="1" dirty="0" smtClean="0">
                <a:solidFill>
                  <a:schemeClr val="tx1"/>
                </a:solidFill>
              </a:rPr>
              <a:t>    Update </a:t>
            </a:r>
            <a:r>
              <a:rPr lang="en-IE" sz="2100" b="1" dirty="0">
                <a:solidFill>
                  <a:schemeClr val="tx1"/>
                </a:solidFill>
              </a:rPr>
              <a:t>on the policy change proposal</a:t>
            </a:r>
          </a:p>
          <a:p>
            <a:pPr marL="0" lvl="0" indent="0">
              <a:buNone/>
            </a:pPr>
            <a:r>
              <a:rPr lang="en-IE" sz="1600" b="1" dirty="0" smtClean="0">
                <a:solidFill>
                  <a:schemeClr val="tx1"/>
                </a:solidFill>
              </a:rPr>
              <a:t>To remove restrictions on .</a:t>
            </a:r>
            <a:r>
              <a:rPr lang="en-IE" sz="1600" b="1" dirty="0" err="1" smtClean="0">
                <a:solidFill>
                  <a:schemeClr val="tx1"/>
                </a:solidFill>
              </a:rPr>
              <a:t>ie</a:t>
            </a:r>
            <a:r>
              <a:rPr lang="en-IE" sz="1600" b="1" dirty="0" smtClean="0">
                <a:solidFill>
                  <a:schemeClr val="tx1"/>
                </a:solidFill>
              </a:rPr>
              <a:t> domains corresponding to TLDs</a:t>
            </a:r>
          </a:p>
          <a:p>
            <a:pPr marL="457200" indent="-457200">
              <a:buFont typeface="+mj-lt"/>
              <a:buAutoNum type="arabicPeriod"/>
            </a:pPr>
            <a:endParaRPr lang="en-IE" b="1" dirty="0">
              <a:solidFill>
                <a:schemeClr val="tx1"/>
              </a:solidFill>
            </a:endParaRPr>
          </a:p>
        </p:txBody>
      </p:sp>
      <p:sp>
        <p:nvSpPr>
          <p:cNvPr id="5" name="Content Placeholder 4"/>
          <p:cNvSpPr>
            <a:spLocks noGrp="1"/>
          </p:cNvSpPr>
          <p:nvPr>
            <p:ph sz="half" idx="4294967295"/>
          </p:nvPr>
        </p:nvSpPr>
        <p:spPr>
          <a:xfrm>
            <a:off x="6186311" y="1598247"/>
            <a:ext cx="5874625" cy="4752975"/>
          </a:xfrm>
        </p:spPr>
        <p:txBody>
          <a:bodyPr>
            <a:normAutofit/>
          </a:bodyPr>
          <a:lstStyle/>
          <a:p>
            <a:pPr marL="0" lvl="0" indent="0">
              <a:buNone/>
            </a:pPr>
            <a:r>
              <a:rPr lang="en-IE" b="1" dirty="0" smtClean="0">
                <a:solidFill>
                  <a:schemeClr val="tx1"/>
                </a:solidFill>
              </a:rPr>
              <a:t>5.     Update </a:t>
            </a:r>
            <a:r>
              <a:rPr lang="en-IE" b="1" dirty="0">
                <a:solidFill>
                  <a:schemeClr val="tx1"/>
                </a:solidFill>
              </a:rPr>
              <a:t>on the policy change </a:t>
            </a:r>
            <a:endParaRPr lang="en-IE" b="1" dirty="0" smtClean="0">
              <a:solidFill>
                <a:schemeClr val="tx1"/>
              </a:solidFill>
            </a:endParaRPr>
          </a:p>
          <a:p>
            <a:pPr marL="0" lvl="0" indent="0">
              <a:buNone/>
            </a:pPr>
            <a:r>
              <a:rPr lang="en-IE" sz="1600" dirty="0" smtClean="0"/>
              <a:t>	To </a:t>
            </a:r>
            <a:r>
              <a:rPr lang="en-IE" sz="1600" dirty="0"/>
              <a:t>remove </a:t>
            </a:r>
            <a:r>
              <a:rPr lang="en-IE" sz="1600" dirty="0" smtClean="0"/>
              <a:t>the ‘</a:t>
            </a:r>
            <a:r>
              <a:rPr lang="en-IE" sz="1600" dirty="0"/>
              <a:t>claim to the name’ </a:t>
            </a:r>
            <a:r>
              <a:rPr lang="en-IE" sz="1600" dirty="0" smtClean="0"/>
              <a:t>requirement from </a:t>
            </a:r>
            <a:r>
              <a:rPr lang="en-IE" sz="1600" dirty="0"/>
              <a:t>the </a:t>
            </a:r>
            <a:r>
              <a:rPr lang="en-IE" sz="1600" dirty="0" smtClean="0"/>
              <a:t>	Registration </a:t>
            </a:r>
            <a:r>
              <a:rPr lang="en-IE" sz="1600" dirty="0"/>
              <a:t>&amp; Naming Policy</a:t>
            </a:r>
          </a:p>
          <a:p>
            <a:pPr marL="0" indent="0">
              <a:buNone/>
            </a:pPr>
            <a:r>
              <a:rPr lang="en-IE" b="1" dirty="0" smtClean="0">
                <a:solidFill>
                  <a:schemeClr val="tx1"/>
                </a:solidFill>
              </a:rPr>
              <a:t>6.     New </a:t>
            </a:r>
            <a:r>
              <a:rPr lang="en-IE" b="1" dirty="0">
                <a:solidFill>
                  <a:schemeClr val="tx1"/>
                </a:solidFill>
              </a:rPr>
              <a:t>- policy change </a:t>
            </a:r>
            <a:r>
              <a:rPr lang="en-IE" b="1" dirty="0" smtClean="0">
                <a:solidFill>
                  <a:schemeClr val="tx1"/>
                </a:solidFill>
              </a:rPr>
              <a:t>request</a:t>
            </a:r>
          </a:p>
          <a:p>
            <a:pPr marL="0" indent="0">
              <a:buNone/>
            </a:pPr>
            <a:r>
              <a:rPr lang="en-IE" sz="1600" dirty="0" smtClean="0"/>
              <a:t>	To </a:t>
            </a:r>
            <a:r>
              <a:rPr lang="en-IE" sz="1600" dirty="0"/>
              <a:t>introduce </a:t>
            </a:r>
            <a:r>
              <a:rPr lang="en-IE" sz="1600" dirty="0" smtClean="0"/>
              <a:t>Alternative </a:t>
            </a:r>
            <a:r>
              <a:rPr lang="en-IE" sz="1600" dirty="0"/>
              <a:t>Dispute Resolution Process (ADRP</a:t>
            </a:r>
            <a:r>
              <a:rPr lang="en-IE" sz="1600" dirty="0" smtClean="0"/>
              <a:t>) </a:t>
            </a:r>
            <a:endParaRPr lang="en-IE" sz="1600" dirty="0"/>
          </a:p>
          <a:p>
            <a:pPr marL="0" indent="0">
              <a:buNone/>
            </a:pPr>
            <a:r>
              <a:rPr lang="en-IE" b="1" dirty="0" smtClean="0">
                <a:solidFill>
                  <a:schemeClr val="tx1"/>
                </a:solidFill>
              </a:rPr>
              <a:t>7.     Any </a:t>
            </a:r>
            <a:r>
              <a:rPr lang="en-IE" b="1" dirty="0">
                <a:solidFill>
                  <a:schemeClr val="tx1"/>
                </a:solidFill>
              </a:rPr>
              <a:t>Other Business</a:t>
            </a:r>
          </a:p>
          <a:p>
            <a:pPr marL="201168" lvl="1" indent="0">
              <a:buNone/>
            </a:pPr>
            <a:r>
              <a:rPr lang="en-IE" sz="1400" dirty="0" smtClean="0"/>
              <a:t>7.1 Industry </a:t>
            </a:r>
            <a:r>
              <a:rPr lang="en-IE" sz="1400" dirty="0"/>
              <a:t>related developments /relevant legislative changes to be </a:t>
            </a:r>
            <a:r>
              <a:rPr lang="en-IE" sz="1400" dirty="0" smtClean="0"/>
              <a:t>	outlined </a:t>
            </a:r>
            <a:r>
              <a:rPr lang="en-IE" sz="1400" dirty="0"/>
              <a:t>by PAC </a:t>
            </a:r>
            <a:r>
              <a:rPr lang="en-IE" sz="1400" dirty="0" smtClean="0"/>
              <a:t>members</a:t>
            </a:r>
          </a:p>
          <a:p>
            <a:pPr marL="201168" lvl="1" indent="0">
              <a:buNone/>
            </a:pPr>
            <a:r>
              <a:rPr lang="en-IE" sz="1400" dirty="0" smtClean="0"/>
              <a:t>7.2 Co-Funded </a:t>
            </a:r>
            <a:r>
              <a:rPr lang="en-IE" sz="1400" dirty="0"/>
              <a:t>Marketing Programme Operational Updates</a:t>
            </a:r>
          </a:p>
          <a:p>
            <a:pPr marL="0" lvl="0" indent="0">
              <a:buNone/>
            </a:pPr>
            <a:r>
              <a:rPr lang="en-IE" b="1" dirty="0" smtClean="0">
                <a:solidFill>
                  <a:schemeClr val="tx1"/>
                </a:solidFill>
              </a:rPr>
              <a:t>8.     Next </a:t>
            </a:r>
            <a:r>
              <a:rPr lang="en-IE" b="1" dirty="0">
                <a:solidFill>
                  <a:schemeClr val="tx1"/>
                </a:solidFill>
              </a:rPr>
              <a:t>meeting(s)</a:t>
            </a:r>
          </a:p>
          <a:p>
            <a:endParaRPr lang="en-IE" dirty="0"/>
          </a:p>
        </p:txBody>
      </p:sp>
    </p:spTree>
    <p:extLst>
      <p:ext uri="{BB962C8B-B14F-4D97-AF65-F5344CB8AC3E}">
        <p14:creationId xmlns:p14="http://schemas.microsoft.com/office/powerpoint/2010/main" val="17181850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20</a:t>
            </a:fld>
            <a:endParaRPr lang="en-US" dirty="0"/>
          </a:p>
        </p:txBody>
      </p:sp>
      <p:sp>
        <p:nvSpPr>
          <p:cNvPr id="3" name="Title 2"/>
          <p:cNvSpPr>
            <a:spLocks noGrp="1"/>
          </p:cNvSpPr>
          <p:nvPr>
            <p:ph type="title" idx="4294967295"/>
          </p:nvPr>
        </p:nvSpPr>
        <p:spPr>
          <a:xfrm>
            <a:off x="1527809" y="386564"/>
            <a:ext cx="10058400" cy="1443037"/>
          </a:xfrm>
        </p:spPr>
        <p:txBody>
          <a:bodyPr>
            <a:noAutofit/>
          </a:bodyPr>
          <a:lstStyle/>
          <a:p>
            <a:r>
              <a:rPr lang="en-IE" b="1" dirty="0">
                <a:solidFill>
                  <a:schemeClr val="tx1"/>
                </a:solidFill>
              </a:rPr>
              <a:t>Policy Advisory Committee - Agenda</a:t>
            </a:r>
            <a:br>
              <a:rPr lang="en-IE" b="1" dirty="0">
                <a:solidFill>
                  <a:schemeClr val="tx1"/>
                </a:solidFill>
              </a:rPr>
            </a:br>
            <a:endParaRPr lang="en-IE" b="1" dirty="0">
              <a:solidFill>
                <a:schemeClr val="tx1"/>
              </a:solidFill>
            </a:endParaRPr>
          </a:p>
        </p:txBody>
      </p:sp>
      <p:sp>
        <p:nvSpPr>
          <p:cNvPr id="4" name="Content Placeholder 3"/>
          <p:cNvSpPr>
            <a:spLocks noGrp="1"/>
          </p:cNvSpPr>
          <p:nvPr>
            <p:ph sz="half" idx="4294967295"/>
          </p:nvPr>
        </p:nvSpPr>
        <p:spPr>
          <a:xfrm>
            <a:off x="237066" y="1618616"/>
            <a:ext cx="5861981" cy="5023731"/>
          </a:xfrm>
        </p:spPr>
        <p:txBody>
          <a:bodyPr>
            <a:normAutofit/>
          </a:bodyPr>
          <a:lstStyle/>
          <a:p>
            <a:pPr marL="0" lvl="0" indent="0">
              <a:buNone/>
            </a:pPr>
            <a:r>
              <a:rPr lang="en-IE" sz="2100" b="1" dirty="0" smtClean="0">
                <a:solidFill>
                  <a:schemeClr val="tx1"/>
                </a:solidFill>
              </a:rPr>
              <a:t>1.     Apologies </a:t>
            </a:r>
            <a:r>
              <a:rPr lang="en-IE" sz="2100" b="1" dirty="0">
                <a:solidFill>
                  <a:schemeClr val="tx1"/>
                </a:solidFill>
              </a:rPr>
              <a:t>(absentees) </a:t>
            </a:r>
            <a:endParaRPr lang="en-IE" sz="2100" b="1" dirty="0" smtClean="0">
              <a:solidFill>
                <a:schemeClr val="tx1"/>
              </a:solidFill>
            </a:endParaRPr>
          </a:p>
          <a:p>
            <a:pPr marL="0" lvl="0" indent="0">
              <a:buNone/>
            </a:pPr>
            <a:r>
              <a:rPr lang="en-IE" sz="2100" b="1" dirty="0" smtClean="0">
                <a:solidFill>
                  <a:schemeClr val="tx1"/>
                </a:solidFill>
              </a:rPr>
              <a:t>2.     Minutes </a:t>
            </a:r>
            <a:r>
              <a:rPr lang="en-IE" sz="2100" b="1" dirty="0">
                <a:solidFill>
                  <a:schemeClr val="tx1"/>
                </a:solidFill>
              </a:rPr>
              <a:t>of the Meeting of 20 June </a:t>
            </a:r>
            <a:r>
              <a:rPr lang="en-IE" sz="2100" b="1" dirty="0" smtClean="0">
                <a:solidFill>
                  <a:schemeClr val="tx1"/>
                </a:solidFill>
              </a:rPr>
              <a:t>2017</a:t>
            </a:r>
          </a:p>
          <a:p>
            <a:pPr marL="0" lvl="0" indent="0">
              <a:spcAft>
                <a:spcPts val="0"/>
              </a:spcAft>
              <a:buNone/>
            </a:pPr>
            <a:r>
              <a:rPr lang="en-IE" sz="2100" b="1" dirty="0" smtClean="0">
                <a:solidFill>
                  <a:schemeClr val="tx1"/>
                </a:solidFill>
              </a:rPr>
              <a:t>3.     Review </a:t>
            </a:r>
            <a:r>
              <a:rPr lang="en-IE" sz="2100" b="1" dirty="0">
                <a:solidFill>
                  <a:schemeClr val="tx1"/>
                </a:solidFill>
              </a:rPr>
              <a:t>of action points from </a:t>
            </a:r>
            <a:r>
              <a:rPr lang="en-IE" sz="2100" b="1" dirty="0" smtClean="0">
                <a:solidFill>
                  <a:schemeClr val="tx1"/>
                </a:solidFill>
              </a:rPr>
              <a:t>20 </a:t>
            </a:r>
            <a:r>
              <a:rPr lang="en-IE" sz="2100" b="1" dirty="0">
                <a:solidFill>
                  <a:schemeClr val="tx1"/>
                </a:solidFill>
              </a:rPr>
              <a:t>June 2017 </a:t>
            </a:r>
            <a:endParaRPr lang="en-IE" sz="2100" b="1" dirty="0" smtClean="0">
              <a:solidFill>
                <a:schemeClr val="tx1"/>
              </a:solidFill>
            </a:endParaRPr>
          </a:p>
          <a:p>
            <a:pPr marL="0" indent="0">
              <a:spcBef>
                <a:spcPts val="0"/>
              </a:spcBef>
              <a:spcAft>
                <a:spcPts val="0"/>
              </a:spcAft>
              <a:buNone/>
            </a:pPr>
            <a:r>
              <a:rPr lang="en-IE" sz="1600" dirty="0">
                <a:solidFill>
                  <a:schemeClr val="tx1"/>
                </a:solidFill>
              </a:rPr>
              <a:t>	</a:t>
            </a:r>
            <a:r>
              <a:rPr lang="en-IE" sz="1400" dirty="0" smtClean="0">
                <a:solidFill>
                  <a:schemeClr val="tx1"/>
                </a:solidFill>
              </a:rPr>
              <a:t>(</a:t>
            </a:r>
            <a:r>
              <a:rPr lang="en-IE" sz="1400" dirty="0">
                <a:solidFill>
                  <a:schemeClr val="tx1"/>
                </a:solidFill>
              </a:rPr>
              <a:t>relating to matters not otherwise appearing </a:t>
            </a:r>
            <a:r>
              <a:rPr lang="en-IE" sz="1400" dirty="0" smtClean="0">
                <a:solidFill>
                  <a:schemeClr val="tx1"/>
                </a:solidFill>
              </a:rPr>
              <a:t>on </a:t>
            </a:r>
            <a:r>
              <a:rPr lang="en-IE" sz="1400" dirty="0">
                <a:solidFill>
                  <a:schemeClr val="tx1"/>
                </a:solidFill>
              </a:rPr>
              <a:t>the Agenda</a:t>
            </a:r>
            <a:r>
              <a:rPr lang="en-IE" sz="1400" dirty="0" smtClean="0">
                <a:solidFill>
                  <a:schemeClr val="tx1"/>
                </a:solidFill>
              </a:rPr>
              <a:t>)</a:t>
            </a:r>
            <a:r>
              <a:rPr lang="en-IE" b="1" dirty="0" smtClean="0">
                <a:solidFill>
                  <a:schemeClr val="tx1"/>
                </a:solidFill>
              </a:rPr>
              <a:t> </a:t>
            </a:r>
          </a:p>
          <a:p>
            <a:pPr marL="0" indent="0">
              <a:spcBef>
                <a:spcPts val="0"/>
              </a:spcBef>
              <a:spcAft>
                <a:spcPts val="0"/>
              </a:spcAft>
              <a:buNone/>
            </a:pPr>
            <a:endParaRPr lang="en-IE" b="1" dirty="0" smtClean="0">
              <a:solidFill>
                <a:schemeClr val="tx1"/>
              </a:solidFill>
            </a:endParaRPr>
          </a:p>
          <a:p>
            <a:pPr marL="384048" lvl="2" indent="0">
              <a:buNone/>
            </a:pPr>
            <a:r>
              <a:rPr lang="en-IE" sz="1500" dirty="0" smtClean="0">
                <a:solidFill>
                  <a:schemeClr val="tx1"/>
                </a:solidFill>
              </a:rPr>
              <a:t>3.1 Fast Track Request: WHOIS Policy &amp; Acceptable Use Policy</a:t>
            </a:r>
          </a:p>
          <a:p>
            <a:pPr marL="384048" lvl="2" indent="0">
              <a:buNone/>
            </a:pPr>
            <a:r>
              <a:rPr lang="en-IE" sz="1500" dirty="0" smtClean="0">
                <a:solidFill>
                  <a:schemeClr val="tx1"/>
                </a:solidFill>
              </a:rPr>
              <a:t>3.2 Fast </a:t>
            </a:r>
            <a:r>
              <a:rPr lang="en-IE" sz="1500" dirty="0">
                <a:solidFill>
                  <a:schemeClr val="tx1"/>
                </a:solidFill>
              </a:rPr>
              <a:t>Track Request: Privacy Policy</a:t>
            </a:r>
          </a:p>
          <a:p>
            <a:pPr marL="384048" lvl="2" indent="0">
              <a:buNone/>
            </a:pPr>
            <a:r>
              <a:rPr lang="en-IE" sz="1500" dirty="0" smtClean="0">
                <a:solidFill>
                  <a:schemeClr val="tx1"/>
                </a:solidFill>
              </a:rPr>
              <a:t>3.3 Proposal </a:t>
            </a:r>
            <a:r>
              <a:rPr lang="en-IE" sz="1500" dirty="0">
                <a:solidFill>
                  <a:schemeClr val="tx1"/>
                </a:solidFill>
              </a:rPr>
              <a:t>to alter the operation of the DNS check validation </a:t>
            </a:r>
            <a:r>
              <a:rPr lang="en-IE" sz="1500" dirty="0" smtClean="0">
                <a:solidFill>
                  <a:schemeClr val="tx1"/>
                </a:solidFill>
              </a:rPr>
              <a:t>process</a:t>
            </a:r>
            <a:endParaRPr lang="en-IE" sz="1500" dirty="0">
              <a:solidFill>
                <a:schemeClr val="tx1"/>
              </a:solidFill>
            </a:endParaRPr>
          </a:p>
          <a:p>
            <a:pPr marL="0" lvl="0" indent="0">
              <a:buNone/>
            </a:pPr>
            <a:r>
              <a:rPr lang="en-IE" sz="2100" b="1" dirty="0">
                <a:solidFill>
                  <a:schemeClr val="tx1"/>
                </a:solidFill>
              </a:rPr>
              <a:t>4. </a:t>
            </a:r>
            <a:r>
              <a:rPr lang="en-IE" sz="2100" b="1" dirty="0" smtClean="0">
                <a:solidFill>
                  <a:schemeClr val="tx1"/>
                </a:solidFill>
              </a:rPr>
              <a:t>    Update </a:t>
            </a:r>
            <a:r>
              <a:rPr lang="en-IE" sz="2100" b="1" dirty="0">
                <a:solidFill>
                  <a:schemeClr val="tx1"/>
                </a:solidFill>
              </a:rPr>
              <a:t>on the policy change proposal</a:t>
            </a:r>
          </a:p>
          <a:p>
            <a:pPr marL="0" lvl="0" indent="0">
              <a:buNone/>
            </a:pPr>
            <a:r>
              <a:rPr lang="en-IE" sz="1600" b="1" dirty="0" smtClean="0">
                <a:solidFill>
                  <a:schemeClr val="tx1"/>
                </a:solidFill>
              </a:rPr>
              <a:t>To remove restrictions on .</a:t>
            </a:r>
            <a:r>
              <a:rPr lang="en-IE" sz="1600" b="1" dirty="0" err="1" smtClean="0">
                <a:solidFill>
                  <a:schemeClr val="tx1"/>
                </a:solidFill>
              </a:rPr>
              <a:t>ie</a:t>
            </a:r>
            <a:r>
              <a:rPr lang="en-IE" sz="1600" b="1" dirty="0" smtClean="0">
                <a:solidFill>
                  <a:schemeClr val="tx1"/>
                </a:solidFill>
              </a:rPr>
              <a:t> domains corresponding to TLDs</a:t>
            </a:r>
          </a:p>
          <a:p>
            <a:pPr marL="457200" indent="-457200">
              <a:buFont typeface="+mj-lt"/>
              <a:buAutoNum type="arabicPeriod"/>
            </a:pPr>
            <a:endParaRPr lang="en-IE" b="1" dirty="0">
              <a:solidFill>
                <a:schemeClr val="tx1"/>
              </a:solidFill>
            </a:endParaRPr>
          </a:p>
        </p:txBody>
      </p:sp>
      <p:sp>
        <p:nvSpPr>
          <p:cNvPr id="5" name="Content Placeholder 4"/>
          <p:cNvSpPr>
            <a:spLocks noGrp="1"/>
          </p:cNvSpPr>
          <p:nvPr>
            <p:ph sz="half" idx="4294967295"/>
          </p:nvPr>
        </p:nvSpPr>
        <p:spPr>
          <a:xfrm>
            <a:off x="6177167" y="1618616"/>
            <a:ext cx="6014833" cy="4752975"/>
          </a:xfrm>
        </p:spPr>
        <p:txBody>
          <a:bodyPr>
            <a:normAutofit/>
          </a:bodyPr>
          <a:lstStyle/>
          <a:p>
            <a:pPr marL="0" lvl="0" indent="0">
              <a:buNone/>
            </a:pPr>
            <a:r>
              <a:rPr lang="en-IE" b="1" dirty="0" smtClean="0">
                <a:solidFill>
                  <a:schemeClr val="tx1"/>
                </a:solidFill>
              </a:rPr>
              <a:t>5.     Update </a:t>
            </a:r>
            <a:r>
              <a:rPr lang="en-IE" b="1" dirty="0">
                <a:solidFill>
                  <a:schemeClr val="tx1"/>
                </a:solidFill>
              </a:rPr>
              <a:t>on the policy change </a:t>
            </a:r>
            <a:endParaRPr lang="en-IE" b="1" dirty="0" smtClean="0">
              <a:solidFill>
                <a:schemeClr val="tx1"/>
              </a:solidFill>
            </a:endParaRPr>
          </a:p>
          <a:p>
            <a:pPr marL="0" lvl="0" indent="0">
              <a:buNone/>
            </a:pPr>
            <a:r>
              <a:rPr lang="en-IE" sz="1600" dirty="0" smtClean="0">
                <a:solidFill>
                  <a:schemeClr val="tx1"/>
                </a:solidFill>
              </a:rPr>
              <a:t>	To </a:t>
            </a:r>
            <a:r>
              <a:rPr lang="en-IE" sz="1600" dirty="0">
                <a:solidFill>
                  <a:schemeClr val="tx1"/>
                </a:solidFill>
              </a:rPr>
              <a:t>remove </a:t>
            </a:r>
            <a:r>
              <a:rPr lang="en-IE" sz="1600" dirty="0" smtClean="0">
                <a:solidFill>
                  <a:schemeClr val="tx1"/>
                </a:solidFill>
              </a:rPr>
              <a:t>the ‘</a:t>
            </a:r>
            <a:r>
              <a:rPr lang="en-IE" sz="1600" dirty="0">
                <a:solidFill>
                  <a:schemeClr val="tx1"/>
                </a:solidFill>
              </a:rPr>
              <a:t>claim to the name’ </a:t>
            </a:r>
            <a:r>
              <a:rPr lang="en-IE" sz="1600" dirty="0" smtClean="0">
                <a:solidFill>
                  <a:schemeClr val="tx1"/>
                </a:solidFill>
              </a:rPr>
              <a:t>requirement from </a:t>
            </a:r>
            <a:r>
              <a:rPr lang="en-IE" sz="1600" dirty="0">
                <a:solidFill>
                  <a:schemeClr val="tx1"/>
                </a:solidFill>
              </a:rPr>
              <a:t>the </a:t>
            </a:r>
            <a:r>
              <a:rPr lang="en-IE" sz="1600" dirty="0" smtClean="0">
                <a:solidFill>
                  <a:schemeClr val="tx1"/>
                </a:solidFill>
              </a:rPr>
              <a:t>	Registration </a:t>
            </a:r>
            <a:r>
              <a:rPr lang="en-IE" sz="1600" dirty="0">
                <a:solidFill>
                  <a:schemeClr val="tx1"/>
                </a:solidFill>
              </a:rPr>
              <a:t>&amp; Naming Policy</a:t>
            </a:r>
          </a:p>
          <a:p>
            <a:pPr marL="0" indent="0">
              <a:buNone/>
            </a:pPr>
            <a:r>
              <a:rPr lang="en-IE" b="1" dirty="0" smtClean="0">
                <a:solidFill>
                  <a:schemeClr val="tx1"/>
                </a:solidFill>
              </a:rPr>
              <a:t>6.     New </a:t>
            </a:r>
            <a:r>
              <a:rPr lang="en-IE" b="1" dirty="0">
                <a:solidFill>
                  <a:schemeClr val="tx1"/>
                </a:solidFill>
              </a:rPr>
              <a:t>- policy change </a:t>
            </a:r>
            <a:r>
              <a:rPr lang="en-IE" b="1" dirty="0" smtClean="0">
                <a:solidFill>
                  <a:schemeClr val="tx1"/>
                </a:solidFill>
              </a:rPr>
              <a:t>request</a:t>
            </a:r>
          </a:p>
          <a:p>
            <a:pPr marL="0" indent="0">
              <a:buNone/>
            </a:pPr>
            <a:r>
              <a:rPr lang="en-IE" sz="1600" dirty="0" smtClean="0">
                <a:solidFill>
                  <a:schemeClr val="tx1"/>
                </a:solidFill>
              </a:rPr>
              <a:t>	To </a:t>
            </a:r>
            <a:r>
              <a:rPr lang="en-IE" sz="1600" dirty="0">
                <a:solidFill>
                  <a:schemeClr val="tx1"/>
                </a:solidFill>
              </a:rPr>
              <a:t>introduce </a:t>
            </a:r>
            <a:r>
              <a:rPr lang="en-IE" sz="1600" dirty="0" smtClean="0">
                <a:solidFill>
                  <a:schemeClr val="tx1"/>
                </a:solidFill>
              </a:rPr>
              <a:t>Alternative </a:t>
            </a:r>
            <a:r>
              <a:rPr lang="en-IE" sz="1600" dirty="0">
                <a:solidFill>
                  <a:schemeClr val="tx1"/>
                </a:solidFill>
              </a:rPr>
              <a:t>Dispute Resolution Process (ADRP</a:t>
            </a:r>
            <a:r>
              <a:rPr lang="en-IE" sz="1600" dirty="0" smtClean="0">
                <a:solidFill>
                  <a:schemeClr val="tx1"/>
                </a:solidFill>
              </a:rPr>
              <a:t>) </a:t>
            </a:r>
            <a:endParaRPr lang="en-IE" sz="1600" dirty="0">
              <a:solidFill>
                <a:schemeClr val="tx1"/>
              </a:solidFill>
            </a:endParaRPr>
          </a:p>
          <a:p>
            <a:pPr marL="0" indent="0">
              <a:buNone/>
            </a:pPr>
            <a:r>
              <a:rPr lang="en-IE" b="1" dirty="0" smtClean="0">
                <a:solidFill>
                  <a:srgbClr val="FF0000"/>
                </a:solidFill>
              </a:rPr>
              <a:t>7.     Any </a:t>
            </a:r>
            <a:r>
              <a:rPr lang="en-IE" b="1" dirty="0">
                <a:solidFill>
                  <a:srgbClr val="FF0000"/>
                </a:solidFill>
              </a:rPr>
              <a:t>Other Business</a:t>
            </a:r>
          </a:p>
          <a:p>
            <a:pPr marL="201168" lvl="1" indent="0">
              <a:buNone/>
            </a:pPr>
            <a:r>
              <a:rPr lang="en-IE" sz="1400" dirty="0" smtClean="0">
                <a:solidFill>
                  <a:srgbClr val="FF0000"/>
                </a:solidFill>
              </a:rPr>
              <a:t>7.1 Industry </a:t>
            </a:r>
            <a:r>
              <a:rPr lang="en-IE" sz="1400" dirty="0">
                <a:solidFill>
                  <a:srgbClr val="FF0000"/>
                </a:solidFill>
              </a:rPr>
              <a:t>related developments /relevant legislative changes to be </a:t>
            </a:r>
            <a:r>
              <a:rPr lang="en-IE" sz="1400" dirty="0" smtClean="0">
                <a:solidFill>
                  <a:srgbClr val="FF0000"/>
                </a:solidFill>
              </a:rPr>
              <a:t>	outlined </a:t>
            </a:r>
            <a:r>
              <a:rPr lang="en-IE" sz="1400" dirty="0">
                <a:solidFill>
                  <a:srgbClr val="FF0000"/>
                </a:solidFill>
              </a:rPr>
              <a:t>by PAC </a:t>
            </a:r>
            <a:r>
              <a:rPr lang="en-IE" sz="1400" dirty="0" smtClean="0">
                <a:solidFill>
                  <a:srgbClr val="FF0000"/>
                </a:solidFill>
              </a:rPr>
              <a:t>members</a:t>
            </a:r>
          </a:p>
          <a:p>
            <a:pPr marL="201168" lvl="1" indent="0">
              <a:buNone/>
            </a:pPr>
            <a:r>
              <a:rPr lang="en-IE" sz="1400" dirty="0" smtClean="0">
                <a:solidFill>
                  <a:srgbClr val="FF0000"/>
                </a:solidFill>
              </a:rPr>
              <a:t>7.2 Co-Funded </a:t>
            </a:r>
            <a:r>
              <a:rPr lang="en-IE" sz="1400" dirty="0">
                <a:solidFill>
                  <a:srgbClr val="FF0000"/>
                </a:solidFill>
              </a:rPr>
              <a:t>Marketing Programme Operational Updates</a:t>
            </a:r>
          </a:p>
          <a:p>
            <a:pPr marL="0" lvl="0" indent="0">
              <a:buNone/>
            </a:pPr>
            <a:r>
              <a:rPr lang="en-IE" b="1" dirty="0" smtClean="0">
                <a:solidFill>
                  <a:schemeClr val="tx1"/>
                </a:solidFill>
              </a:rPr>
              <a:t>8.     Next </a:t>
            </a:r>
            <a:r>
              <a:rPr lang="en-IE" b="1" dirty="0">
                <a:solidFill>
                  <a:schemeClr val="tx1"/>
                </a:solidFill>
              </a:rPr>
              <a:t>meeting(s)</a:t>
            </a:r>
          </a:p>
          <a:p>
            <a:endParaRPr lang="en-IE" dirty="0"/>
          </a:p>
        </p:txBody>
      </p:sp>
    </p:spTree>
    <p:extLst>
      <p:ext uri="{BB962C8B-B14F-4D97-AF65-F5344CB8AC3E}">
        <p14:creationId xmlns:p14="http://schemas.microsoft.com/office/powerpoint/2010/main" val="8425870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t>7. Any Other Business…</a:t>
            </a:r>
            <a:br>
              <a:rPr lang="en-IE" b="1" dirty="0" smtClean="0"/>
            </a:br>
            <a:endParaRPr lang="en-IE" b="1" dirty="0"/>
          </a:p>
        </p:txBody>
      </p:sp>
      <p:sp>
        <p:nvSpPr>
          <p:cNvPr id="4" name="Content Placeholder 3"/>
          <p:cNvSpPr>
            <a:spLocks noGrp="1"/>
          </p:cNvSpPr>
          <p:nvPr>
            <p:ph idx="1"/>
          </p:nvPr>
        </p:nvSpPr>
        <p:spPr>
          <a:xfrm>
            <a:off x="887959" y="2341493"/>
            <a:ext cx="10058400" cy="4023360"/>
          </a:xfrm>
        </p:spPr>
        <p:txBody>
          <a:bodyPr/>
          <a:lstStyle/>
          <a:p>
            <a:pPr marL="201168" lvl="1" indent="0">
              <a:buNone/>
            </a:pPr>
            <a:r>
              <a:rPr lang="en-IE" sz="3000" dirty="0" smtClean="0"/>
              <a:t>7.1 Industry </a:t>
            </a:r>
            <a:r>
              <a:rPr lang="en-IE" sz="3000" dirty="0"/>
              <a:t>related developments /relevant legislative changes </a:t>
            </a:r>
            <a:r>
              <a:rPr lang="en-IE" sz="3000" dirty="0" smtClean="0"/>
              <a:t>   </a:t>
            </a:r>
          </a:p>
          <a:p>
            <a:pPr marL="201168" lvl="1" indent="0">
              <a:buNone/>
            </a:pPr>
            <a:r>
              <a:rPr lang="en-IE" sz="3000" dirty="0"/>
              <a:t> </a:t>
            </a:r>
            <a:r>
              <a:rPr lang="en-IE" sz="3000" dirty="0" smtClean="0"/>
              <a:t>      to </a:t>
            </a:r>
            <a:r>
              <a:rPr lang="en-IE" sz="3000" dirty="0"/>
              <a:t>be outlined by PAC </a:t>
            </a:r>
            <a:r>
              <a:rPr lang="en-IE" sz="3000" dirty="0" smtClean="0"/>
              <a:t>members</a:t>
            </a:r>
          </a:p>
          <a:p>
            <a:pPr marL="201168" lvl="1" indent="0">
              <a:buNone/>
            </a:pPr>
            <a:endParaRPr lang="en-IE" sz="3000" dirty="0"/>
          </a:p>
          <a:p>
            <a:pPr marL="201168" lvl="1" indent="0">
              <a:buNone/>
            </a:pPr>
            <a:r>
              <a:rPr lang="en-IE" sz="3000" dirty="0" smtClean="0"/>
              <a:t>7.2 Co-Funded </a:t>
            </a:r>
            <a:r>
              <a:rPr lang="en-IE" sz="3000" dirty="0"/>
              <a:t>Marketing Programme Operational Updates</a:t>
            </a:r>
          </a:p>
          <a:p>
            <a:endParaRPr lang="en-IE" dirty="0"/>
          </a:p>
          <a:p>
            <a:endParaRPr lang="en-IE"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3175167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22</a:t>
            </a:fld>
            <a:endParaRPr lang="en-US" dirty="0"/>
          </a:p>
        </p:txBody>
      </p:sp>
      <p:sp>
        <p:nvSpPr>
          <p:cNvPr id="3" name="Title 2"/>
          <p:cNvSpPr>
            <a:spLocks noGrp="1"/>
          </p:cNvSpPr>
          <p:nvPr>
            <p:ph type="title" idx="4294967295"/>
          </p:nvPr>
        </p:nvSpPr>
        <p:spPr>
          <a:xfrm>
            <a:off x="1527809" y="386564"/>
            <a:ext cx="10058400" cy="1443037"/>
          </a:xfrm>
        </p:spPr>
        <p:txBody>
          <a:bodyPr>
            <a:noAutofit/>
          </a:bodyPr>
          <a:lstStyle/>
          <a:p>
            <a:r>
              <a:rPr lang="en-IE" b="1" dirty="0">
                <a:solidFill>
                  <a:schemeClr val="tx1"/>
                </a:solidFill>
              </a:rPr>
              <a:t>Policy Advisory Committee - Agenda</a:t>
            </a:r>
            <a:br>
              <a:rPr lang="en-IE" b="1" dirty="0">
                <a:solidFill>
                  <a:schemeClr val="tx1"/>
                </a:solidFill>
              </a:rPr>
            </a:br>
            <a:endParaRPr lang="en-IE" b="1" dirty="0">
              <a:solidFill>
                <a:schemeClr val="tx1"/>
              </a:solidFill>
            </a:endParaRPr>
          </a:p>
        </p:txBody>
      </p:sp>
      <p:sp>
        <p:nvSpPr>
          <p:cNvPr id="4" name="Content Placeholder 3"/>
          <p:cNvSpPr>
            <a:spLocks noGrp="1"/>
          </p:cNvSpPr>
          <p:nvPr>
            <p:ph sz="half" idx="4294967295"/>
          </p:nvPr>
        </p:nvSpPr>
        <p:spPr>
          <a:xfrm>
            <a:off x="237066" y="1618616"/>
            <a:ext cx="5861981" cy="5023731"/>
          </a:xfrm>
        </p:spPr>
        <p:txBody>
          <a:bodyPr>
            <a:normAutofit/>
          </a:bodyPr>
          <a:lstStyle/>
          <a:p>
            <a:pPr marL="0" lvl="0" indent="0">
              <a:buNone/>
            </a:pPr>
            <a:r>
              <a:rPr lang="en-IE" sz="2100" b="1" dirty="0" smtClean="0">
                <a:solidFill>
                  <a:schemeClr val="tx1"/>
                </a:solidFill>
              </a:rPr>
              <a:t>1.     Apologies </a:t>
            </a:r>
            <a:r>
              <a:rPr lang="en-IE" sz="2100" b="1" dirty="0">
                <a:solidFill>
                  <a:schemeClr val="tx1"/>
                </a:solidFill>
              </a:rPr>
              <a:t>(absentees) </a:t>
            </a:r>
            <a:endParaRPr lang="en-IE" sz="2100" b="1" dirty="0" smtClean="0">
              <a:solidFill>
                <a:schemeClr val="tx1"/>
              </a:solidFill>
            </a:endParaRPr>
          </a:p>
          <a:p>
            <a:pPr marL="0" lvl="0" indent="0">
              <a:buNone/>
            </a:pPr>
            <a:r>
              <a:rPr lang="en-IE" sz="2100" b="1" dirty="0" smtClean="0">
                <a:solidFill>
                  <a:schemeClr val="tx1"/>
                </a:solidFill>
              </a:rPr>
              <a:t>2.     Minutes </a:t>
            </a:r>
            <a:r>
              <a:rPr lang="en-IE" sz="2100" b="1" dirty="0">
                <a:solidFill>
                  <a:schemeClr val="tx1"/>
                </a:solidFill>
              </a:rPr>
              <a:t>of the Meeting of 20 June </a:t>
            </a:r>
            <a:r>
              <a:rPr lang="en-IE" sz="2100" b="1" dirty="0" smtClean="0">
                <a:solidFill>
                  <a:schemeClr val="tx1"/>
                </a:solidFill>
              </a:rPr>
              <a:t>2017</a:t>
            </a:r>
          </a:p>
          <a:p>
            <a:pPr marL="0" lvl="0" indent="0">
              <a:spcAft>
                <a:spcPts val="0"/>
              </a:spcAft>
              <a:buNone/>
            </a:pPr>
            <a:r>
              <a:rPr lang="en-IE" sz="2100" b="1" dirty="0" smtClean="0">
                <a:solidFill>
                  <a:schemeClr val="tx1"/>
                </a:solidFill>
              </a:rPr>
              <a:t>3.     Review </a:t>
            </a:r>
            <a:r>
              <a:rPr lang="en-IE" sz="2100" b="1" dirty="0">
                <a:solidFill>
                  <a:schemeClr val="tx1"/>
                </a:solidFill>
              </a:rPr>
              <a:t>of action points from </a:t>
            </a:r>
            <a:r>
              <a:rPr lang="en-IE" sz="2100" b="1" dirty="0" smtClean="0">
                <a:solidFill>
                  <a:schemeClr val="tx1"/>
                </a:solidFill>
              </a:rPr>
              <a:t>20 </a:t>
            </a:r>
            <a:r>
              <a:rPr lang="en-IE" sz="2100" b="1" dirty="0">
                <a:solidFill>
                  <a:schemeClr val="tx1"/>
                </a:solidFill>
              </a:rPr>
              <a:t>June 2017 </a:t>
            </a:r>
            <a:endParaRPr lang="en-IE" sz="2100" b="1" dirty="0" smtClean="0">
              <a:solidFill>
                <a:schemeClr val="tx1"/>
              </a:solidFill>
            </a:endParaRPr>
          </a:p>
          <a:p>
            <a:pPr marL="0" indent="0">
              <a:spcBef>
                <a:spcPts val="0"/>
              </a:spcBef>
              <a:spcAft>
                <a:spcPts val="0"/>
              </a:spcAft>
              <a:buNone/>
            </a:pPr>
            <a:r>
              <a:rPr lang="en-IE" sz="1600" dirty="0">
                <a:solidFill>
                  <a:schemeClr val="tx1"/>
                </a:solidFill>
              </a:rPr>
              <a:t>	</a:t>
            </a:r>
            <a:r>
              <a:rPr lang="en-IE" sz="1400" dirty="0" smtClean="0">
                <a:solidFill>
                  <a:schemeClr val="tx1"/>
                </a:solidFill>
              </a:rPr>
              <a:t>(</a:t>
            </a:r>
            <a:r>
              <a:rPr lang="en-IE" sz="1400" dirty="0">
                <a:solidFill>
                  <a:schemeClr val="tx1"/>
                </a:solidFill>
              </a:rPr>
              <a:t>relating to matters not otherwise appearing </a:t>
            </a:r>
            <a:r>
              <a:rPr lang="en-IE" sz="1400" dirty="0" smtClean="0">
                <a:solidFill>
                  <a:schemeClr val="tx1"/>
                </a:solidFill>
              </a:rPr>
              <a:t>on </a:t>
            </a:r>
            <a:r>
              <a:rPr lang="en-IE" sz="1400" dirty="0">
                <a:solidFill>
                  <a:schemeClr val="tx1"/>
                </a:solidFill>
              </a:rPr>
              <a:t>the Agenda</a:t>
            </a:r>
            <a:r>
              <a:rPr lang="en-IE" sz="1400" dirty="0" smtClean="0">
                <a:solidFill>
                  <a:schemeClr val="tx1"/>
                </a:solidFill>
              </a:rPr>
              <a:t>)</a:t>
            </a:r>
            <a:r>
              <a:rPr lang="en-IE" b="1" dirty="0" smtClean="0">
                <a:solidFill>
                  <a:schemeClr val="tx1"/>
                </a:solidFill>
              </a:rPr>
              <a:t> </a:t>
            </a:r>
          </a:p>
          <a:p>
            <a:pPr marL="0" indent="0">
              <a:spcBef>
                <a:spcPts val="0"/>
              </a:spcBef>
              <a:spcAft>
                <a:spcPts val="0"/>
              </a:spcAft>
              <a:buNone/>
            </a:pPr>
            <a:endParaRPr lang="en-IE" b="1" dirty="0" smtClean="0">
              <a:solidFill>
                <a:schemeClr val="tx1"/>
              </a:solidFill>
            </a:endParaRPr>
          </a:p>
          <a:p>
            <a:pPr marL="384048" lvl="2" indent="0">
              <a:buNone/>
            </a:pPr>
            <a:r>
              <a:rPr lang="en-IE" sz="1500" dirty="0" smtClean="0">
                <a:solidFill>
                  <a:schemeClr val="tx1"/>
                </a:solidFill>
              </a:rPr>
              <a:t>3.1 Fast Track Request: WHOIS Policy &amp; Acceptable Use Policy</a:t>
            </a:r>
          </a:p>
          <a:p>
            <a:pPr marL="384048" lvl="2" indent="0">
              <a:buNone/>
            </a:pPr>
            <a:r>
              <a:rPr lang="en-IE" sz="1500" dirty="0" smtClean="0">
                <a:solidFill>
                  <a:schemeClr val="tx1"/>
                </a:solidFill>
              </a:rPr>
              <a:t>3.2 Fast </a:t>
            </a:r>
            <a:r>
              <a:rPr lang="en-IE" sz="1500" dirty="0">
                <a:solidFill>
                  <a:schemeClr val="tx1"/>
                </a:solidFill>
              </a:rPr>
              <a:t>Track Request: Privacy Policy</a:t>
            </a:r>
          </a:p>
          <a:p>
            <a:pPr marL="384048" lvl="2" indent="0">
              <a:buNone/>
            </a:pPr>
            <a:r>
              <a:rPr lang="en-IE" sz="1500" dirty="0" smtClean="0">
                <a:solidFill>
                  <a:schemeClr val="tx1"/>
                </a:solidFill>
              </a:rPr>
              <a:t>3.3 Proposal </a:t>
            </a:r>
            <a:r>
              <a:rPr lang="en-IE" sz="1500" dirty="0">
                <a:solidFill>
                  <a:schemeClr val="tx1"/>
                </a:solidFill>
              </a:rPr>
              <a:t>to alter the operation of the DNS check validation </a:t>
            </a:r>
            <a:r>
              <a:rPr lang="en-IE" sz="1500" dirty="0" smtClean="0">
                <a:solidFill>
                  <a:schemeClr val="tx1"/>
                </a:solidFill>
              </a:rPr>
              <a:t>process</a:t>
            </a:r>
            <a:endParaRPr lang="en-IE" sz="1500" dirty="0">
              <a:solidFill>
                <a:schemeClr val="tx1"/>
              </a:solidFill>
            </a:endParaRPr>
          </a:p>
          <a:p>
            <a:pPr marL="0" lvl="0" indent="0">
              <a:buNone/>
            </a:pPr>
            <a:r>
              <a:rPr lang="en-IE" sz="2100" b="1" dirty="0">
                <a:solidFill>
                  <a:schemeClr val="tx1"/>
                </a:solidFill>
              </a:rPr>
              <a:t>4. </a:t>
            </a:r>
            <a:r>
              <a:rPr lang="en-IE" sz="2100" b="1" dirty="0" smtClean="0">
                <a:solidFill>
                  <a:schemeClr val="tx1"/>
                </a:solidFill>
              </a:rPr>
              <a:t>    Update </a:t>
            </a:r>
            <a:r>
              <a:rPr lang="en-IE" sz="2100" b="1" dirty="0">
                <a:solidFill>
                  <a:schemeClr val="tx1"/>
                </a:solidFill>
              </a:rPr>
              <a:t>on the policy change proposal</a:t>
            </a:r>
          </a:p>
          <a:p>
            <a:pPr marL="0" lvl="0" indent="0">
              <a:buNone/>
            </a:pPr>
            <a:r>
              <a:rPr lang="en-IE" sz="1600" b="1" dirty="0" smtClean="0">
                <a:solidFill>
                  <a:schemeClr val="tx1"/>
                </a:solidFill>
              </a:rPr>
              <a:t>To remove restrictions on .</a:t>
            </a:r>
            <a:r>
              <a:rPr lang="en-IE" sz="1600" b="1" dirty="0" err="1" smtClean="0">
                <a:solidFill>
                  <a:schemeClr val="tx1"/>
                </a:solidFill>
              </a:rPr>
              <a:t>ie</a:t>
            </a:r>
            <a:r>
              <a:rPr lang="en-IE" sz="1600" b="1" dirty="0" smtClean="0">
                <a:solidFill>
                  <a:schemeClr val="tx1"/>
                </a:solidFill>
              </a:rPr>
              <a:t> domains corresponding to TLDs</a:t>
            </a:r>
          </a:p>
          <a:p>
            <a:pPr marL="457200" indent="-457200">
              <a:buFont typeface="+mj-lt"/>
              <a:buAutoNum type="arabicPeriod"/>
            </a:pPr>
            <a:endParaRPr lang="en-IE" b="1" dirty="0">
              <a:solidFill>
                <a:schemeClr val="tx1"/>
              </a:solidFill>
            </a:endParaRPr>
          </a:p>
        </p:txBody>
      </p:sp>
      <p:sp>
        <p:nvSpPr>
          <p:cNvPr id="5" name="Content Placeholder 4"/>
          <p:cNvSpPr>
            <a:spLocks noGrp="1"/>
          </p:cNvSpPr>
          <p:nvPr>
            <p:ph sz="half" idx="4294967295"/>
          </p:nvPr>
        </p:nvSpPr>
        <p:spPr>
          <a:xfrm>
            <a:off x="6177167" y="1618616"/>
            <a:ext cx="6014833" cy="4752975"/>
          </a:xfrm>
        </p:spPr>
        <p:txBody>
          <a:bodyPr>
            <a:normAutofit/>
          </a:bodyPr>
          <a:lstStyle/>
          <a:p>
            <a:pPr marL="0" lvl="0" indent="0">
              <a:buNone/>
            </a:pPr>
            <a:r>
              <a:rPr lang="en-IE" b="1" dirty="0" smtClean="0">
                <a:solidFill>
                  <a:schemeClr val="tx1"/>
                </a:solidFill>
              </a:rPr>
              <a:t>5.     Update </a:t>
            </a:r>
            <a:r>
              <a:rPr lang="en-IE" b="1" dirty="0">
                <a:solidFill>
                  <a:schemeClr val="tx1"/>
                </a:solidFill>
              </a:rPr>
              <a:t>on the policy change </a:t>
            </a:r>
            <a:endParaRPr lang="en-IE" b="1" dirty="0" smtClean="0">
              <a:solidFill>
                <a:schemeClr val="tx1"/>
              </a:solidFill>
            </a:endParaRPr>
          </a:p>
          <a:p>
            <a:pPr marL="0" lvl="0" indent="0">
              <a:buNone/>
            </a:pPr>
            <a:r>
              <a:rPr lang="en-IE" sz="1600" dirty="0" smtClean="0">
                <a:solidFill>
                  <a:schemeClr val="tx1"/>
                </a:solidFill>
              </a:rPr>
              <a:t>	To </a:t>
            </a:r>
            <a:r>
              <a:rPr lang="en-IE" sz="1600" dirty="0">
                <a:solidFill>
                  <a:schemeClr val="tx1"/>
                </a:solidFill>
              </a:rPr>
              <a:t>remove </a:t>
            </a:r>
            <a:r>
              <a:rPr lang="en-IE" sz="1600" dirty="0" smtClean="0">
                <a:solidFill>
                  <a:schemeClr val="tx1"/>
                </a:solidFill>
              </a:rPr>
              <a:t>the ‘</a:t>
            </a:r>
            <a:r>
              <a:rPr lang="en-IE" sz="1600" dirty="0">
                <a:solidFill>
                  <a:schemeClr val="tx1"/>
                </a:solidFill>
              </a:rPr>
              <a:t>claim to the name’ </a:t>
            </a:r>
            <a:r>
              <a:rPr lang="en-IE" sz="1600" dirty="0" smtClean="0">
                <a:solidFill>
                  <a:schemeClr val="tx1"/>
                </a:solidFill>
              </a:rPr>
              <a:t>requirement from </a:t>
            </a:r>
            <a:r>
              <a:rPr lang="en-IE" sz="1600" dirty="0">
                <a:solidFill>
                  <a:schemeClr val="tx1"/>
                </a:solidFill>
              </a:rPr>
              <a:t>the </a:t>
            </a:r>
            <a:r>
              <a:rPr lang="en-IE" sz="1600" dirty="0" smtClean="0">
                <a:solidFill>
                  <a:schemeClr val="tx1"/>
                </a:solidFill>
              </a:rPr>
              <a:t>	Registration </a:t>
            </a:r>
            <a:r>
              <a:rPr lang="en-IE" sz="1600" dirty="0">
                <a:solidFill>
                  <a:schemeClr val="tx1"/>
                </a:solidFill>
              </a:rPr>
              <a:t>&amp; Naming Policy</a:t>
            </a:r>
          </a:p>
          <a:p>
            <a:pPr marL="0" indent="0">
              <a:buNone/>
            </a:pPr>
            <a:r>
              <a:rPr lang="en-IE" b="1" dirty="0" smtClean="0">
                <a:solidFill>
                  <a:schemeClr val="tx1"/>
                </a:solidFill>
              </a:rPr>
              <a:t>6.     New </a:t>
            </a:r>
            <a:r>
              <a:rPr lang="en-IE" b="1" dirty="0">
                <a:solidFill>
                  <a:schemeClr val="tx1"/>
                </a:solidFill>
              </a:rPr>
              <a:t>- policy change </a:t>
            </a:r>
            <a:r>
              <a:rPr lang="en-IE" b="1" dirty="0" smtClean="0">
                <a:solidFill>
                  <a:schemeClr val="tx1"/>
                </a:solidFill>
              </a:rPr>
              <a:t>request</a:t>
            </a:r>
          </a:p>
          <a:p>
            <a:pPr marL="0" indent="0">
              <a:buNone/>
            </a:pPr>
            <a:r>
              <a:rPr lang="en-IE" sz="1600" dirty="0" smtClean="0">
                <a:solidFill>
                  <a:schemeClr val="tx1"/>
                </a:solidFill>
              </a:rPr>
              <a:t>	To </a:t>
            </a:r>
            <a:r>
              <a:rPr lang="en-IE" sz="1600" dirty="0">
                <a:solidFill>
                  <a:schemeClr val="tx1"/>
                </a:solidFill>
              </a:rPr>
              <a:t>introduce </a:t>
            </a:r>
            <a:r>
              <a:rPr lang="en-IE" sz="1600" dirty="0" smtClean="0">
                <a:solidFill>
                  <a:schemeClr val="tx1"/>
                </a:solidFill>
              </a:rPr>
              <a:t>Alternative </a:t>
            </a:r>
            <a:r>
              <a:rPr lang="en-IE" sz="1600" dirty="0">
                <a:solidFill>
                  <a:schemeClr val="tx1"/>
                </a:solidFill>
              </a:rPr>
              <a:t>Dispute Resolution Process (ADRP</a:t>
            </a:r>
            <a:r>
              <a:rPr lang="en-IE" sz="1600" dirty="0" smtClean="0">
                <a:solidFill>
                  <a:schemeClr val="tx1"/>
                </a:solidFill>
              </a:rPr>
              <a:t>) </a:t>
            </a:r>
            <a:endParaRPr lang="en-IE" sz="1600" dirty="0">
              <a:solidFill>
                <a:schemeClr val="tx1"/>
              </a:solidFill>
            </a:endParaRPr>
          </a:p>
          <a:p>
            <a:pPr marL="0" indent="0">
              <a:buNone/>
            </a:pPr>
            <a:r>
              <a:rPr lang="en-IE" b="1" dirty="0" smtClean="0">
                <a:solidFill>
                  <a:schemeClr val="tx1"/>
                </a:solidFill>
              </a:rPr>
              <a:t>7.     Any </a:t>
            </a:r>
            <a:r>
              <a:rPr lang="en-IE" b="1" dirty="0">
                <a:solidFill>
                  <a:schemeClr val="tx1"/>
                </a:solidFill>
              </a:rPr>
              <a:t>Other Business</a:t>
            </a:r>
          </a:p>
          <a:p>
            <a:pPr marL="201168" lvl="1" indent="0">
              <a:buNone/>
            </a:pPr>
            <a:r>
              <a:rPr lang="en-IE" sz="1400" dirty="0" smtClean="0">
                <a:solidFill>
                  <a:schemeClr val="tx1"/>
                </a:solidFill>
              </a:rPr>
              <a:t>7.1 Industry </a:t>
            </a:r>
            <a:r>
              <a:rPr lang="en-IE" sz="1400" dirty="0">
                <a:solidFill>
                  <a:schemeClr val="tx1"/>
                </a:solidFill>
              </a:rPr>
              <a:t>related developments /relevant legislative changes to be </a:t>
            </a:r>
            <a:r>
              <a:rPr lang="en-IE" sz="1400" dirty="0" smtClean="0">
                <a:solidFill>
                  <a:schemeClr val="tx1"/>
                </a:solidFill>
              </a:rPr>
              <a:t>	outlined </a:t>
            </a:r>
            <a:r>
              <a:rPr lang="en-IE" sz="1400" dirty="0">
                <a:solidFill>
                  <a:schemeClr val="tx1"/>
                </a:solidFill>
              </a:rPr>
              <a:t>by PAC </a:t>
            </a:r>
            <a:r>
              <a:rPr lang="en-IE" sz="1400" dirty="0" smtClean="0">
                <a:solidFill>
                  <a:schemeClr val="tx1"/>
                </a:solidFill>
              </a:rPr>
              <a:t>members</a:t>
            </a:r>
          </a:p>
          <a:p>
            <a:pPr marL="201168" lvl="1" indent="0">
              <a:buNone/>
            </a:pPr>
            <a:r>
              <a:rPr lang="en-IE" sz="1400" dirty="0" smtClean="0">
                <a:solidFill>
                  <a:schemeClr val="tx1"/>
                </a:solidFill>
              </a:rPr>
              <a:t>7.2 Co-Funded </a:t>
            </a:r>
            <a:r>
              <a:rPr lang="en-IE" sz="1400" dirty="0">
                <a:solidFill>
                  <a:schemeClr val="tx1"/>
                </a:solidFill>
              </a:rPr>
              <a:t>Marketing Programme Operational Updates</a:t>
            </a:r>
          </a:p>
          <a:p>
            <a:pPr marL="0" lvl="0" indent="0">
              <a:buNone/>
            </a:pPr>
            <a:r>
              <a:rPr lang="en-IE" b="1" dirty="0" smtClean="0">
                <a:solidFill>
                  <a:srgbClr val="FF0000"/>
                </a:solidFill>
              </a:rPr>
              <a:t>8.     Next </a:t>
            </a:r>
            <a:r>
              <a:rPr lang="en-IE" b="1" dirty="0">
                <a:solidFill>
                  <a:srgbClr val="FF0000"/>
                </a:solidFill>
              </a:rPr>
              <a:t>meeting(s)</a:t>
            </a:r>
          </a:p>
          <a:p>
            <a:endParaRPr lang="en-IE" dirty="0"/>
          </a:p>
        </p:txBody>
      </p:sp>
    </p:spTree>
    <p:extLst>
      <p:ext uri="{BB962C8B-B14F-4D97-AF65-F5344CB8AC3E}">
        <p14:creationId xmlns:p14="http://schemas.microsoft.com/office/powerpoint/2010/main" val="19989276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6963" y="0"/>
            <a:ext cx="10058400" cy="1450757"/>
          </a:xfrm>
        </p:spPr>
        <p:txBody>
          <a:bodyPr/>
          <a:lstStyle/>
          <a:p>
            <a:r>
              <a:rPr lang="en-IE" b="1" dirty="0" smtClean="0"/>
              <a:t>Next Meeting…</a:t>
            </a:r>
            <a:endParaRPr lang="en-IE" b="1"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96963" y="2223443"/>
            <a:ext cx="4938712" cy="3351091"/>
          </a:xfrm>
        </p:spPr>
      </p:pic>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18238" y="2223444"/>
            <a:ext cx="4937125" cy="3351090"/>
          </a:xfrm>
        </p:spPr>
      </p:pic>
      <p:sp>
        <p:nvSpPr>
          <p:cNvPr id="4" name="Slide Number Placeholder 3"/>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26227984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67787" y="2159306"/>
            <a:ext cx="10157552" cy="1902547"/>
          </a:xfrm>
        </p:spPr>
        <p:txBody>
          <a:bodyPr>
            <a:normAutofit/>
          </a:bodyPr>
          <a:lstStyle/>
          <a:p>
            <a:r>
              <a:rPr lang="en-IE" sz="5800" b="1" dirty="0">
                <a:solidFill>
                  <a:schemeClr val="tx1"/>
                </a:solidFill>
              </a:rPr>
              <a:t>Policy Advisory Committee </a:t>
            </a:r>
            <a:r>
              <a:rPr lang="en-IE" dirty="0" smtClean="0">
                <a:solidFill>
                  <a:schemeClr val="tx1"/>
                </a:solidFill>
              </a:rPr>
              <a:t/>
            </a:r>
            <a:br>
              <a:rPr lang="en-IE" dirty="0" smtClean="0">
                <a:solidFill>
                  <a:schemeClr val="tx1"/>
                </a:solidFill>
              </a:rPr>
            </a:br>
            <a:r>
              <a:rPr lang="en-IE" sz="4000" dirty="0" smtClean="0">
                <a:solidFill>
                  <a:schemeClr val="tx1"/>
                </a:solidFill>
              </a:rPr>
              <a:t>29 August 2017 Meeting  </a:t>
            </a:r>
            <a:endParaRPr lang="en-IE" sz="4000"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554387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
        <p:nvSpPr>
          <p:cNvPr id="3" name="Content Placeholder 2"/>
          <p:cNvSpPr>
            <a:spLocks noGrp="1"/>
          </p:cNvSpPr>
          <p:nvPr>
            <p:ph idx="4294967295"/>
          </p:nvPr>
        </p:nvSpPr>
        <p:spPr>
          <a:xfrm>
            <a:off x="381917" y="1727324"/>
            <a:ext cx="11340029" cy="4882796"/>
          </a:xfrm>
        </p:spPr>
        <p:txBody>
          <a:bodyPr>
            <a:normAutofit/>
          </a:bodyPr>
          <a:lstStyle/>
          <a:p>
            <a:pPr lvl="0"/>
            <a:r>
              <a:rPr lang="en-IE" sz="2200" b="1" dirty="0" smtClean="0">
                <a:solidFill>
                  <a:schemeClr val="tx2"/>
                </a:solidFill>
              </a:rPr>
              <a:t>3.1 </a:t>
            </a:r>
            <a:r>
              <a:rPr lang="en-IE" sz="2200" b="1" u="sng" dirty="0" smtClean="0">
                <a:solidFill>
                  <a:schemeClr val="tx2"/>
                </a:solidFill>
              </a:rPr>
              <a:t>Policy </a:t>
            </a:r>
            <a:r>
              <a:rPr lang="en-IE" sz="2200" b="1" u="sng" dirty="0">
                <a:solidFill>
                  <a:schemeClr val="tx2"/>
                </a:solidFill>
              </a:rPr>
              <a:t>change - Fast Track Request: WHOIS Policy &amp; Acceptable Use Policy </a:t>
            </a:r>
          </a:p>
          <a:p>
            <a:endParaRPr lang="en-IE" sz="500" b="1" dirty="0" smtClean="0"/>
          </a:p>
          <a:p>
            <a:r>
              <a:rPr lang="en-IE" b="1" dirty="0" smtClean="0"/>
              <a:t>Recap: </a:t>
            </a:r>
          </a:p>
        </p:txBody>
      </p:sp>
      <p:sp>
        <p:nvSpPr>
          <p:cNvPr id="6" name="Title 1"/>
          <p:cNvSpPr txBox="1">
            <a:spLocks/>
          </p:cNvSpPr>
          <p:nvPr/>
        </p:nvSpPr>
        <p:spPr>
          <a:xfrm>
            <a:off x="0" y="0"/>
            <a:ext cx="12192000"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IE" b="1" dirty="0" smtClean="0">
                <a:solidFill>
                  <a:schemeClr val="tx1"/>
                </a:solidFill>
              </a:rPr>
              <a:t>3. Action Points &amp; updates</a:t>
            </a:r>
            <a:br>
              <a:rPr lang="en-IE" b="1" dirty="0" smtClean="0">
                <a:solidFill>
                  <a:schemeClr val="tx1"/>
                </a:solidFill>
              </a:rPr>
            </a:br>
            <a:r>
              <a:rPr lang="en-IE" sz="2000" b="1" dirty="0" smtClean="0">
                <a:solidFill>
                  <a:schemeClr val="tx1"/>
                </a:solidFill>
              </a:rPr>
              <a:t>from the 20 June 2017 meeting</a:t>
            </a:r>
            <a:endParaRPr lang="en-IE" sz="2000" b="1" dirty="0">
              <a:solidFill>
                <a:schemeClr val="tx1"/>
              </a:solidFill>
            </a:endParaRPr>
          </a:p>
        </p:txBody>
      </p:sp>
    </p:spTree>
    <p:extLst>
      <p:ext uri="{BB962C8B-B14F-4D97-AF65-F5344CB8AC3E}">
        <p14:creationId xmlns:p14="http://schemas.microsoft.com/office/powerpoint/2010/main" val="1999722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0288" y="214804"/>
            <a:ext cx="4004625" cy="1090431"/>
          </a:xfrm>
        </p:spPr>
        <p:txBody>
          <a:bodyPr>
            <a:normAutofit fontScale="90000"/>
          </a:bodyPr>
          <a:lstStyle/>
          <a:p>
            <a:r>
              <a:rPr lang="en-IE" sz="2200" b="1" dirty="0" smtClean="0">
                <a:solidFill>
                  <a:schemeClr val="bg1">
                    <a:lumMod val="50000"/>
                  </a:schemeClr>
                </a:solidFill>
                <a:latin typeface="Arial" panose="020B0604020202020204" pitchFamily="34" charset="0"/>
                <a:cs typeface="Arial" panose="020B0604020202020204" pitchFamily="34" charset="0"/>
              </a:rPr>
              <a:t>WHOIS Changes</a:t>
            </a:r>
            <a:br>
              <a:rPr lang="en-IE" sz="2200" b="1" dirty="0" smtClean="0">
                <a:solidFill>
                  <a:schemeClr val="bg1">
                    <a:lumMod val="50000"/>
                  </a:schemeClr>
                </a:solidFill>
                <a:latin typeface="Arial" panose="020B0604020202020204" pitchFamily="34" charset="0"/>
                <a:cs typeface="Arial" panose="020B0604020202020204" pitchFamily="34" charset="0"/>
              </a:rPr>
            </a:br>
            <a:r>
              <a:rPr lang="en-IE" sz="2200" b="1" dirty="0" smtClean="0">
                <a:solidFill>
                  <a:srgbClr val="002060"/>
                </a:solidFill>
                <a:latin typeface="Arial" panose="020B0604020202020204" pitchFamily="34" charset="0"/>
                <a:cs typeface="Arial" panose="020B0604020202020204" pitchFamily="34" charset="0"/>
              </a:rPr>
              <a:t/>
            </a:r>
            <a:br>
              <a:rPr lang="en-IE" sz="2200" b="1" dirty="0" smtClean="0">
                <a:solidFill>
                  <a:srgbClr val="002060"/>
                </a:solidFill>
                <a:latin typeface="Arial" panose="020B0604020202020204" pitchFamily="34" charset="0"/>
                <a:cs typeface="Arial" panose="020B0604020202020204" pitchFamily="34" charset="0"/>
              </a:rPr>
            </a:br>
            <a:r>
              <a:rPr lang="en-IE" sz="1800" b="1" dirty="0" smtClean="0">
                <a:solidFill>
                  <a:schemeClr val="accent6">
                    <a:lumMod val="75000"/>
                  </a:schemeClr>
                </a:solidFill>
                <a:latin typeface="Arial" panose="020B0604020202020204" pitchFamily="34" charset="0"/>
                <a:cs typeface="Arial" panose="020B0604020202020204" pitchFamily="34" charset="0"/>
              </a:rPr>
              <a:t>Proposal to include Billing Contact information in the WHOIS display</a:t>
            </a:r>
            <a:endParaRPr lang="en-IE" sz="1800" b="1" dirty="0">
              <a:solidFill>
                <a:schemeClr val="accent6">
                  <a:lumMod val="75000"/>
                </a:schemeClr>
              </a:solidFill>
              <a:latin typeface="Arial" panose="020B0604020202020204" pitchFamily="34" charset="0"/>
              <a:cs typeface="Arial" panose="020B0604020202020204" pitchFamily="34" charset="0"/>
            </a:endParaRPr>
          </a:p>
        </p:txBody>
      </p:sp>
      <p:sp>
        <p:nvSpPr>
          <p:cNvPr id="5" name="Content Placeholder 4"/>
          <p:cNvSpPr>
            <a:spLocks noGrp="1"/>
          </p:cNvSpPr>
          <p:nvPr>
            <p:ph sz="half" idx="1"/>
          </p:nvPr>
        </p:nvSpPr>
        <p:spPr>
          <a:xfrm>
            <a:off x="411766" y="1505211"/>
            <a:ext cx="3701667" cy="3836046"/>
          </a:xfrm>
        </p:spPr>
        <p:txBody>
          <a:bodyPr>
            <a:noAutofit/>
          </a:bodyPr>
          <a:lstStyle/>
          <a:p>
            <a:pPr>
              <a:lnSpc>
                <a:spcPct val="100000"/>
              </a:lnSpc>
            </a:pPr>
            <a:r>
              <a:rPr lang="en-IE" sz="1600" dirty="0" smtClean="0">
                <a:latin typeface="Arial" panose="020B0604020202020204" pitchFamily="34" charset="0"/>
                <a:cs typeface="Arial" panose="020B0604020202020204" pitchFamily="34" charset="0"/>
              </a:rPr>
              <a:t>It was proposed that to support secondary market operations, the Billing Contact </a:t>
            </a:r>
            <a:r>
              <a:rPr lang="en-IE" sz="1600" dirty="0" err="1" smtClean="0">
                <a:latin typeface="Arial" panose="020B0604020202020204" pitchFamily="34" charset="0"/>
                <a:cs typeface="Arial" panose="020B0604020202020204" pitchFamily="34" charset="0"/>
              </a:rPr>
              <a:t>nic</a:t>
            </a:r>
            <a:r>
              <a:rPr lang="en-IE" sz="1600" dirty="0" smtClean="0">
                <a:latin typeface="Arial" panose="020B0604020202020204" pitchFamily="34" charset="0"/>
                <a:cs typeface="Arial" panose="020B0604020202020204" pitchFamily="34" charset="0"/>
              </a:rPr>
              <a:t>-handle and name managing a dot IE registration should be included in the WHOIS display.</a:t>
            </a:r>
          </a:p>
          <a:p>
            <a:pPr>
              <a:lnSpc>
                <a:spcPct val="100000"/>
              </a:lnSpc>
            </a:pPr>
            <a:r>
              <a:rPr lang="en-IE" sz="1600" dirty="0" smtClean="0">
                <a:latin typeface="Arial" panose="020B0604020202020204" pitchFamily="34" charset="0"/>
                <a:cs typeface="Arial" panose="020B0604020202020204" pitchFamily="34" charset="0"/>
              </a:rPr>
              <a:t>This would direct interested buyers to the Registrar managing the domain to initiate sale discussions. </a:t>
            </a:r>
          </a:p>
          <a:p>
            <a:pPr>
              <a:lnSpc>
                <a:spcPct val="100000"/>
              </a:lnSpc>
            </a:pPr>
            <a:r>
              <a:rPr lang="en-IE" sz="1600" dirty="0" smtClean="0">
                <a:latin typeface="Arial" panose="020B0604020202020204" pitchFamily="34" charset="0"/>
                <a:cs typeface="Arial" panose="020B0604020202020204" pitchFamily="34" charset="0"/>
              </a:rPr>
              <a:t>There was strong consensus for the change, and it was suggested that this opportunity also be used to make other changes to the WHOIS display, including the removal of the legacy class and category system and the introduction of a Registrar Abuse Contact.</a:t>
            </a:r>
            <a:endParaRPr lang="en-IE" sz="1800" dirty="0" smtClean="0"/>
          </a:p>
          <a:p>
            <a:pPr marL="0" indent="0">
              <a:buNone/>
            </a:pPr>
            <a:endParaRPr lang="en-IE" sz="1800" dirty="0"/>
          </a:p>
        </p:txBody>
      </p:sp>
      <p:pic>
        <p:nvPicPr>
          <p:cNvPr id="8" name="Content Placeholder 7"/>
          <p:cNvPicPr>
            <a:picLocks noGrp="1" noChangeAspect="1"/>
          </p:cNvPicPr>
          <p:nvPr>
            <p:ph sz="half" idx="2"/>
          </p:nvPr>
        </p:nvPicPr>
        <p:blipFill>
          <a:blip r:embed="rId2"/>
          <a:stretch>
            <a:fillRect/>
          </a:stretch>
        </p:blipFill>
        <p:spPr>
          <a:xfrm>
            <a:off x="4799233" y="460097"/>
            <a:ext cx="2875404" cy="6198970"/>
          </a:xfrm>
          <a:prstGeom prst="rect">
            <a:avLst/>
          </a:prstGeom>
        </p:spPr>
      </p:pic>
      <p:sp>
        <p:nvSpPr>
          <p:cNvPr id="10" name="TextBox 9"/>
          <p:cNvSpPr txBox="1"/>
          <p:nvPr/>
        </p:nvSpPr>
        <p:spPr>
          <a:xfrm>
            <a:off x="4903884" y="59479"/>
            <a:ext cx="293048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6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Current WHOIS Display</a:t>
            </a:r>
            <a:endParaRPr kumimoji="0" lang="en-IE"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TextBox 10"/>
          <p:cNvSpPr txBox="1"/>
          <p:nvPr/>
        </p:nvSpPr>
        <p:spPr>
          <a:xfrm>
            <a:off x="8152482" y="45527"/>
            <a:ext cx="293048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600" b="1" i="0" u="none" strike="noStrike" kern="1200" cap="none" spc="0" normalizeH="0" baseline="0" noProof="0" dirty="0" smtClean="0">
                <a:ln>
                  <a:noFill/>
                </a:ln>
                <a:solidFill>
                  <a:prstClr val="black"/>
                </a:solidFill>
                <a:effectLst/>
                <a:uLnTx/>
                <a:uFillTx/>
                <a:latin typeface="Arial" panose="020B0604020202020204" pitchFamily="34" charset="0"/>
                <a:ea typeface="+mn-ea"/>
                <a:cs typeface="Arial" panose="020B0604020202020204" pitchFamily="34" charset="0"/>
              </a:rPr>
              <a:t>Proposed WHOIS Display</a:t>
            </a:r>
            <a:endParaRPr kumimoji="0" lang="en-IE"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 name="Content Placeholder 4"/>
          <p:cNvSpPr txBox="1">
            <a:spLocks/>
          </p:cNvSpPr>
          <p:nvPr/>
        </p:nvSpPr>
        <p:spPr>
          <a:xfrm>
            <a:off x="8152482" y="370830"/>
            <a:ext cx="3602516" cy="6487170"/>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Domain: iedr.ie</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Domain Holder: IE Domain Registry Limited</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IE" sz="1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Administrative Contact: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Nic-Handle: IH4-IEDR</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Name: IE Domain Registry Limited</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IE" sz="1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Technical Contact: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Nic-Handle: ITS2-IEDR</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Name: IEDR Technical Services</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IE" sz="1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Billing Contact: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Nic-Handle: ABC123-IEDR</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Person: IEDR</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Registrar Abuse Contact: (email – if desired, telephone no. also)</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IE" sz="1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Registration Date:</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Renewal Date:</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Holder-type:</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Locked status:</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Renewal status:</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In-zone:</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Nserver</a:t>
            </a: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Nserver</a:t>
            </a: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Nserver</a:t>
            </a: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Nserver</a:t>
            </a: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Nserver</a:t>
            </a: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endParaRPr kumimoji="0" lang="en-IE"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IE"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Source: IEDR</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IE"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IE" sz="1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IE"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8186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05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05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Content Placeholder 2"/>
          <p:cNvSpPr>
            <a:spLocks noGrp="1"/>
          </p:cNvSpPr>
          <p:nvPr>
            <p:ph idx="4294967295"/>
          </p:nvPr>
        </p:nvSpPr>
        <p:spPr>
          <a:xfrm>
            <a:off x="381917" y="1727324"/>
            <a:ext cx="11340029" cy="4882796"/>
          </a:xfrm>
        </p:spPr>
        <p:txBody>
          <a:bodyPr>
            <a:normAutofit/>
          </a:bodyPr>
          <a:lstStyle/>
          <a:p>
            <a:pPr lvl="0"/>
            <a:r>
              <a:rPr lang="en-IE" sz="2200" b="1" dirty="0" smtClean="0">
                <a:solidFill>
                  <a:schemeClr val="tx2"/>
                </a:solidFill>
              </a:rPr>
              <a:t>3.1 </a:t>
            </a:r>
            <a:r>
              <a:rPr lang="en-IE" sz="2200" b="1" u="sng" dirty="0" smtClean="0">
                <a:solidFill>
                  <a:schemeClr val="tx2"/>
                </a:solidFill>
              </a:rPr>
              <a:t>Policy </a:t>
            </a:r>
            <a:r>
              <a:rPr lang="en-IE" sz="2200" b="1" u="sng" dirty="0">
                <a:solidFill>
                  <a:schemeClr val="tx2"/>
                </a:solidFill>
              </a:rPr>
              <a:t>change - Fast Track Request: WHOIS Policy &amp; Acceptable Use Policy </a:t>
            </a:r>
          </a:p>
          <a:p>
            <a:endParaRPr lang="en-IE" sz="500" b="1" dirty="0" smtClean="0"/>
          </a:p>
          <a:p>
            <a:r>
              <a:rPr lang="en-IE" b="1" dirty="0" smtClean="0"/>
              <a:t>Action Points: </a:t>
            </a:r>
          </a:p>
          <a:p>
            <a:pPr>
              <a:buFont typeface="Wingdings" panose="05000000000000000000" pitchFamily="2" charset="2"/>
              <a:buChar char="Ø"/>
            </a:pPr>
            <a:r>
              <a:rPr lang="en-IE" dirty="0" smtClean="0"/>
              <a:t> IEDR to engage with the wider accredited .</a:t>
            </a:r>
            <a:r>
              <a:rPr lang="en-IE" dirty="0" err="1" smtClean="0"/>
              <a:t>ie</a:t>
            </a:r>
            <a:r>
              <a:rPr lang="en-IE" dirty="0" smtClean="0"/>
              <a:t> Registrar channel on the proposed edit to the WHOIS (to display the Billing Contact), along with other suggested changes, to determine if consensus exists for the changes</a:t>
            </a:r>
          </a:p>
          <a:p>
            <a:pPr>
              <a:buFont typeface="Wingdings" panose="05000000000000000000" pitchFamily="2" charset="2"/>
              <a:buChar char="Ø"/>
            </a:pPr>
            <a:r>
              <a:rPr lang="en-IE" dirty="0" smtClean="0"/>
              <a:t> IEDR to recommend that the proposal be reviewed by senior technical, legal and management staff within each Registrar organisation</a:t>
            </a:r>
          </a:p>
          <a:p>
            <a:r>
              <a:rPr lang="en-IE" b="1" dirty="0" smtClean="0"/>
              <a:t>Update: </a:t>
            </a:r>
          </a:p>
          <a:p>
            <a:pPr>
              <a:buFont typeface="Wingdings" panose="05000000000000000000" pitchFamily="2" charset="2"/>
              <a:buChar char="Ø"/>
            </a:pPr>
            <a:r>
              <a:rPr lang="en-IE" dirty="0" smtClean="0"/>
              <a:t> IEDR has circulated proposals to the accredited .</a:t>
            </a:r>
            <a:r>
              <a:rPr lang="en-IE" dirty="0" err="1" smtClean="0"/>
              <a:t>ie</a:t>
            </a:r>
            <a:r>
              <a:rPr lang="en-IE" dirty="0" smtClean="0"/>
              <a:t> Registrar channel under two consultation phases, the second of which ended on 25 August 2017 </a:t>
            </a:r>
          </a:p>
          <a:p>
            <a:pPr>
              <a:buFont typeface="Wingdings" panose="05000000000000000000" pitchFamily="2" charset="2"/>
              <a:buChar char="Ø"/>
            </a:pPr>
            <a:r>
              <a:rPr lang="en-IE" dirty="0"/>
              <a:t> </a:t>
            </a:r>
            <a:r>
              <a:rPr lang="en-IE" dirty="0" smtClean="0"/>
              <a:t>Strong consensus for the changes. Phasing is under discussion.</a:t>
            </a:r>
            <a:endParaRPr lang="en-IE" dirty="0"/>
          </a:p>
        </p:txBody>
      </p:sp>
      <p:sp>
        <p:nvSpPr>
          <p:cNvPr id="6" name="Title 1"/>
          <p:cNvSpPr txBox="1">
            <a:spLocks/>
          </p:cNvSpPr>
          <p:nvPr/>
        </p:nvSpPr>
        <p:spPr>
          <a:xfrm>
            <a:off x="0" y="0"/>
            <a:ext cx="12192000"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85000"/>
              </a:lnSpc>
              <a:spcBef>
                <a:spcPct val="0"/>
              </a:spcBef>
              <a:spcAft>
                <a:spcPts val="0"/>
              </a:spcAft>
              <a:buClrTx/>
              <a:buSzTx/>
              <a:buFontTx/>
              <a:buNone/>
              <a:tabLst/>
              <a:defRPr/>
            </a:pPr>
            <a:r>
              <a:rPr kumimoji="0" lang="en-IE" sz="4800" b="1" i="0" u="none" strike="noStrike" kern="1200" cap="none" spc="-50" normalizeH="0" baseline="0" noProof="0" dirty="0" smtClean="0">
                <a:ln>
                  <a:noFill/>
                </a:ln>
                <a:solidFill>
                  <a:prstClr val="black"/>
                </a:solidFill>
                <a:effectLst/>
                <a:uLnTx/>
                <a:uFillTx/>
                <a:latin typeface="Calibri Light" panose="020F0302020204030204"/>
                <a:ea typeface="+mj-ea"/>
                <a:cs typeface="+mj-cs"/>
              </a:rPr>
              <a:t>3. Action Points &amp; updates</a:t>
            </a:r>
            <a:br>
              <a:rPr kumimoji="0" lang="en-IE" sz="4800" b="1" i="0" u="none" strike="noStrike" kern="1200" cap="none" spc="-50" normalizeH="0" baseline="0" noProof="0" dirty="0" smtClean="0">
                <a:ln>
                  <a:noFill/>
                </a:ln>
                <a:solidFill>
                  <a:prstClr val="black"/>
                </a:solidFill>
                <a:effectLst/>
                <a:uLnTx/>
                <a:uFillTx/>
                <a:latin typeface="Calibri Light" panose="020F0302020204030204"/>
                <a:ea typeface="+mj-ea"/>
                <a:cs typeface="+mj-cs"/>
              </a:rPr>
            </a:br>
            <a:r>
              <a:rPr kumimoji="0" lang="en-IE" sz="2000" b="1" i="0" u="none" strike="noStrike" kern="1200" cap="none" spc="-50" normalizeH="0" baseline="0" noProof="0" dirty="0" smtClean="0">
                <a:ln>
                  <a:noFill/>
                </a:ln>
                <a:solidFill>
                  <a:prstClr val="black"/>
                </a:solidFill>
                <a:effectLst/>
                <a:uLnTx/>
                <a:uFillTx/>
                <a:latin typeface="Calibri Light" panose="020F0302020204030204"/>
                <a:ea typeface="+mj-ea"/>
                <a:cs typeface="+mj-cs"/>
              </a:rPr>
              <a:t>from the 20 June 2017 meeting</a:t>
            </a:r>
            <a:endParaRPr kumimoji="0" lang="en-IE" sz="2000" b="1" i="0" u="none" strike="noStrike" kern="1200" cap="none" spc="-50" normalizeH="0" baseline="0" noProof="0" dirty="0">
              <a:ln>
                <a:noFill/>
              </a:ln>
              <a:solidFill>
                <a:prstClr val="black"/>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val="32039363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6</a:t>
            </a:fld>
            <a:endParaRPr lang="en-US" dirty="0"/>
          </a:p>
        </p:txBody>
      </p:sp>
      <p:sp>
        <p:nvSpPr>
          <p:cNvPr id="3" name="Content Placeholder 2"/>
          <p:cNvSpPr>
            <a:spLocks noGrp="1"/>
          </p:cNvSpPr>
          <p:nvPr>
            <p:ph idx="4294967295"/>
          </p:nvPr>
        </p:nvSpPr>
        <p:spPr>
          <a:xfrm>
            <a:off x="299765" y="1859526"/>
            <a:ext cx="11267945" cy="4456112"/>
          </a:xfrm>
        </p:spPr>
        <p:txBody>
          <a:bodyPr>
            <a:normAutofit/>
          </a:bodyPr>
          <a:lstStyle/>
          <a:p>
            <a:pPr lvl="0"/>
            <a:r>
              <a:rPr lang="en-IE" sz="2200" b="1" dirty="0" smtClean="0">
                <a:solidFill>
                  <a:schemeClr val="tx2"/>
                </a:solidFill>
              </a:rPr>
              <a:t>3.2 </a:t>
            </a:r>
            <a:r>
              <a:rPr lang="en-IE" sz="2200" b="1" u="sng" dirty="0" smtClean="0">
                <a:solidFill>
                  <a:schemeClr val="tx2"/>
                </a:solidFill>
              </a:rPr>
              <a:t>Policy </a:t>
            </a:r>
            <a:r>
              <a:rPr lang="en-IE" sz="2200" b="1" u="sng" dirty="0">
                <a:solidFill>
                  <a:schemeClr val="tx2"/>
                </a:solidFill>
              </a:rPr>
              <a:t>change - Fast Track Request: </a:t>
            </a:r>
            <a:r>
              <a:rPr lang="en-IE" sz="2200" b="1" u="sng" dirty="0" smtClean="0">
                <a:solidFill>
                  <a:schemeClr val="tx2"/>
                </a:solidFill>
              </a:rPr>
              <a:t>Privacy Policy</a:t>
            </a:r>
            <a:endParaRPr lang="en-IE" sz="2200" b="1" u="sng" dirty="0">
              <a:solidFill>
                <a:schemeClr val="tx2"/>
              </a:solidFill>
            </a:endParaRPr>
          </a:p>
          <a:p>
            <a:endParaRPr lang="en-IE" sz="1000" b="1" dirty="0" smtClean="0"/>
          </a:p>
          <a:p>
            <a:r>
              <a:rPr lang="en-IE" b="1" dirty="0" smtClean="0"/>
              <a:t>Action </a:t>
            </a:r>
            <a:r>
              <a:rPr lang="en-IE" b="1" dirty="0"/>
              <a:t>Points: </a:t>
            </a:r>
            <a:endParaRPr lang="en-IE" b="1" dirty="0" smtClean="0"/>
          </a:p>
          <a:p>
            <a:pPr>
              <a:buFont typeface="Wingdings" panose="05000000000000000000" pitchFamily="2" charset="2"/>
              <a:buChar char="Ø"/>
            </a:pPr>
            <a:r>
              <a:rPr lang="en-IE" dirty="0" smtClean="0"/>
              <a:t> IEDR </a:t>
            </a:r>
            <a:r>
              <a:rPr lang="en-IE" dirty="0"/>
              <a:t>to document and provide clarification on data retention practices within the proposed policy edits, in due </a:t>
            </a:r>
            <a:r>
              <a:rPr lang="en-IE" dirty="0" smtClean="0"/>
              <a:t>course</a:t>
            </a:r>
            <a:endParaRPr lang="en-IE" dirty="0"/>
          </a:p>
          <a:p>
            <a:endParaRPr lang="en-IE" sz="1800" b="1" dirty="0" smtClean="0"/>
          </a:p>
          <a:p>
            <a:r>
              <a:rPr lang="en-IE" b="1" dirty="0" smtClean="0"/>
              <a:t>Update</a:t>
            </a:r>
            <a:r>
              <a:rPr lang="en-IE" b="1" dirty="0"/>
              <a:t>: </a:t>
            </a:r>
            <a:endParaRPr lang="en-IE" b="1" dirty="0" smtClean="0"/>
          </a:p>
          <a:p>
            <a:pPr>
              <a:buFont typeface="Wingdings" panose="05000000000000000000" pitchFamily="2" charset="2"/>
              <a:buChar char="Ø"/>
            </a:pPr>
            <a:r>
              <a:rPr lang="en-IE" dirty="0" smtClean="0"/>
              <a:t> Updates </a:t>
            </a:r>
            <a:r>
              <a:rPr lang="en-IE" dirty="0"/>
              <a:t>to be provided to the PAC in due course, once the IEDR’s internal GDPR task-force has finalised its compliance </a:t>
            </a:r>
            <a:r>
              <a:rPr lang="en-IE" dirty="0" smtClean="0"/>
              <a:t>preparations</a:t>
            </a:r>
            <a:endParaRPr lang="en-IE" dirty="0"/>
          </a:p>
        </p:txBody>
      </p:sp>
      <p:sp>
        <p:nvSpPr>
          <p:cNvPr id="6" name="Title 1"/>
          <p:cNvSpPr txBox="1">
            <a:spLocks/>
          </p:cNvSpPr>
          <p:nvPr/>
        </p:nvSpPr>
        <p:spPr>
          <a:xfrm>
            <a:off x="0" y="0"/>
            <a:ext cx="12192000"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IE" b="1" dirty="0" smtClean="0">
                <a:solidFill>
                  <a:schemeClr val="tx1"/>
                </a:solidFill>
              </a:rPr>
              <a:t>3. Action </a:t>
            </a:r>
            <a:r>
              <a:rPr lang="en-IE" b="1" dirty="0">
                <a:solidFill>
                  <a:schemeClr val="tx1"/>
                </a:solidFill>
              </a:rPr>
              <a:t>Points &amp; updates</a:t>
            </a:r>
            <a:r>
              <a:rPr lang="en-IE" b="1" dirty="0" smtClean="0">
                <a:solidFill>
                  <a:schemeClr val="tx1"/>
                </a:solidFill>
              </a:rPr>
              <a:t/>
            </a:r>
            <a:br>
              <a:rPr lang="en-IE" b="1" dirty="0" smtClean="0">
                <a:solidFill>
                  <a:schemeClr val="tx1"/>
                </a:solidFill>
              </a:rPr>
            </a:br>
            <a:r>
              <a:rPr lang="en-IE" sz="2000" b="1" dirty="0">
                <a:solidFill>
                  <a:schemeClr val="tx1"/>
                </a:solidFill>
              </a:rPr>
              <a:t>from the 20 June 2017 meeting</a:t>
            </a:r>
          </a:p>
        </p:txBody>
      </p:sp>
    </p:spTree>
    <p:extLst>
      <p:ext uri="{BB962C8B-B14F-4D97-AF65-F5344CB8AC3E}">
        <p14:creationId xmlns:p14="http://schemas.microsoft.com/office/powerpoint/2010/main" val="1106308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
        <p:nvSpPr>
          <p:cNvPr id="3" name="Content Placeholder 2"/>
          <p:cNvSpPr>
            <a:spLocks noGrp="1"/>
          </p:cNvSpPr>
          <p:nvPr>
            <p:ph idx="4294967295"/>
          </p:nvPr>
        </p:nvSpPr>
        <p:spPr>
          <a:xfrm>
            <a:off x="348867" y="1727323"/>
            <a:ext cx="10058400" cy="4943107"/>
          </a:xfrm>
        </p:spPr>
        <p:txBody>
          <a:bodyPr>
            <a:normAutofit/>
          </a:bodyPr>
          <a:lstStyle/>
          <a:p>
            <a:pPr lvl="0"/>
            <a:r>
              <a:rPr lang="en-IE" sz="2200" b="1" dirty="0" smtClean="0">
                <a:solidFill>
                  <a:schemeClr val="tx2"/>
                </a:solidFill>
              </a:rPr>
              <a:t>3.3 </a:t>
            </a:r>
            <a:r>
              <a:rPr lang="en-IE" sz="2200" b="1" u="sng" dirty="0" smtClean="0">
                <a:solidFill>
                  <a:schemeClr val="tx2"/>
                </a:solidFill>
              </a:rPr>
              <a:t>Policy </a:t>
            </a:r>
            <a:r>
              <a:rPr lang="en-IE" sz="2200" b="1" u="sng" dirty="0">
                <a:solidFill>
                  <a:schemeClr val="tx2"/>
                </a:solidFill>
              </a:rPr>
              <a:t>change </a:t>
            </a:r>
            <a:r>
              <a:rPr lang="en-IE" sz="2200" b="1" u="sng" dirty="0" smtClean="0">
                <a:solidFill>
                  <a:schemeClr val="tx2"/>
                </a:solidFill>
              </a:rPr>
              <a:t>– to alter the operation of the DNS check validation process for new registration, modification and registrant transfer tickets</a:t>
            </a:r>
            <a:endParaRPr lang="en-IE" sz="2200" b="1" u="sng" dirty="0">
              <a:solidFill>
                <a:schemeClr val="tx2"/>
              </a:solidFill>
            </a:endParaRPr>
          </a:p>
          <a:p>
            <a:endParaRPr lang="en-IE" sz="1000" b="1" dirty="0" smtClean="0"/>
          </a:p>
          <a:p>
            <a:r>
              <a:rPr lang="en-IE" b="1" dirty="0" smtClean="0"/>
              <a:t>Action </a:t>
            </a:r>
            <a:r>
              <a:rPr lang="en-IE" b="1" dirty="0"/>
              <a:t>Points: </a:t>
            </a:r>
            <a:endParaRPr lang="en-IE" b="1" dirty="0" smtClean="0"/>
          </a:p>
          <a:p>
            <a:pPr>
              <a:buFont typeface="Wingdings" panose="05000000000000000000" pitchFamily="2" charset="2"/>
              <a:buChar char="Ø"/>
            </a:pPr>
            <a:r>
              <a:rPr lang="en-IE" dirty="0" smtClean="0"/>
              <a:t> Working </a:t>
            </a:r>
            <a:r>
              <a:rPr lang="en-IE" dirty="0"/>
              <a:t>Group to engage with the accredited .ie Registrar channel regarding the policy change proposal to determine if any serious objections exist to its </a:t>
            </a:r>
            <a:r>
              <a:rPr lang="en-IE" dirty="0" smtClean="0"/>
              <a:t>implementation</a:t>
            </a:r>
          </a:p>
          <a:p>
            <a:endParaRPr lang="en-IE" sz="1000" dirty="0"/>
          </a:p>
          <a:p>
            <a:r>
              <a:rPr lang="en-IE" b="1" dirty="0" smtClean="0"/>
              <a:t>Update</a:t>
            </a:r>
            <a:r>
              <a:rPr lang="en-IE" b="1" dirty="0"/>
              <a:t>: </a:t>
            </a:r>
            <a:endParaRPr lang="en-IE" b="1" dirty="0" smtClean="0"/>
          </a:p>
          <a:p>
            <a:pPr>
              <a:buFont typeface="Wingdings" panose="05000000000000000000" pitchFamily="2" charset="2"/>
              <a:buChar char="Ø"/>
            </a:pPr>
            <a:r>
              <a:rPr lang="en-IE" dirty="0" smtClean="0"/>
              <a:t> Communications </a:t>
            </a:r>
            <a:r>
              <a:rPr lang="en-IE" dirty="0"/>
              <a:t>on this policy change proposal have not yet issued, and are expected to issue in Q3, once a number of other consultations (relating to WHOIS edits, and the proposed claim removal) have </a:t>
            </a:r>
            <a:r>
              <a:rPr lang="en-IE" dirty="0" smtClean="0"/>
              <a:t>ended </a:t>
            </a:r>
          </a:p>
          <a:p>
            <a:r>
              <a:rPr lang="en-IE" dirty="0" smtClean="0"/>
              <a:t>Updates </a:t>
            </a:r>
            <a:r>
              <a:rPr lang="en-IE" dirty="0"/>
              <a:t>will be provided to the PAC in due </a:t>
            </a:r>
            <a:r>
              <a:rPr lang="en-IE" dirty="0" smtClean="0"/>
              <a:t>course</a:t>
            </a:r>
            <a:endParaRPr lang="en-IE" dirty="0"/>
          </a:p>
          <a:p>
            <a:endParaRPr lang="en-IE" b="1" dirty="0" smtClean="0"/>
          </a:p>
        </p:txBody>
      </p:sp>
      <p:sp>
        <p:nvSpPr>
          <p:cNvPr id="6" name="Title 1"/>
          <p:cNvSpPr txBox="1">
            <a:spLocks/>
          </p:cNvSpPr>
          <p:nvPr/>
        </p:nvSpPr>
        <p:spPr>
          <a:xfrm>
            <a:off x="0" y="0"/>
            <a:ext cx="12192000"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IE" b="1" dirty="0" smtClean="0">
                <a:solidFill>
                  <a:schemeClr val="tx1"/>
                </a:solidFill>
              </a:rPr>
              <a:t>3. Action </a:t>
            </a:r>
            <a:r>
              <a:rPr lang="en-IE" b="1" dirty="0">
                <a:solidFill>
                  <a:schemeClr val="tx1"/>
                </a:solidFill>
              </a:rPr>
              <a:t>Points &amp; updates</a:t>
            </a:r>
            <a:r>
              <a:rPr lang="en-IE" b="1" dirty="0" smtClean="0">
                <a:solidFill>
                  <a:schemeClr val="tx1"/>
                </a:solidFill>
              </a:rPr>
              <a:t/>
            </a:r>
            <a:br>
              <a:rPr lang="en-IE" b="1" dirty="0" smtClean="0">
                <a:solidFill>
                  <a:schemeClr val="tx1"/>
                </a:solidFill>
              </a:rPr>
            </a:br>
            <a:r>
              <a:rPr lang="en-IE" sz="2000" b="1" dirty="0">
                <a:solidFill>
                  <a:schemeClr val="tx1"/>
                </a:solidFill>
              </a:rPr>
              <a:t>from the 20 June 2017 meeting</a:t>
            </a:r>
          </a:p>
        </p:txBody>
      </p:sp>
    </p:spTree>
    <p:extLst>
      <p:ext uri="{BB962C8B-B14F-4D97-AF65-F5344CB8AC3E}">
        <p14:creationId xmlns:p14="http://schemas.microsoft.com/office/powerpoint/2010/main" val="1341859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7F1E4F-1CFF-5643-939E-217C01CDF565}" type="slidenum">
              <a:rPr lang="en-US" smtClean="0"/>
              <a:pPr/>
              <a:t>8</a:t>
            </a:fld>
            <a:endParaRPr lang="en-US" dirty="0"/>
          </a:p>
        </p:txBody>
      </p:sp>
      <p:sp>
        <p:nvSpPr>
          <p:cNvPr id="3" name="Title 2"/>
          <p:cNvSpPr>
            <a:spLocks noGrp="1"/>
          </p:cNvSpPr>
          <p:nvPr>
            <p:ph type="title" idx="4294967295"/>
          </p:nvPr>
        </p:nvSpPr>
        <p:spPr>
          <a:xfrm>
            <a:off x="1527809" y="386564"/>
            <a:ext cx="10058400" cy="1443037"/>
          </a:xfrm>
        </p:spPr>
        <p:txBody>
          <a:bodyPr>
            <a:noAutofit/>
          </a:bodyPr>
          <a:lstStyle/>
          <a:p>
            <a:r>
              <a:rPr lang="en-IE" b="1" dirty="0">
                <a:solidFill>
                  <a:schemeClr val="tx1"/>
                </a:solidFill>
              </a:rPr>
              <a:t>Policy Advisory Committee - Agenda</a:t>
            </a:r>
            <a:br>
              <a:rPr lang="en-IE" b="1" dirty="0">
                <a:solidFill>
                  <a:schemeClr val="tx1"/>
                </a:solidFill>
              </a:rPr>
            </a:br>
            <a:endParaRPr lang="en-IE" b="1" dirty="0">
              <a:solidFill>
                <a:schemeClr val="tx1"/>
              </a:solidFill>
            </a:endParaRPr>
          </a:p>
        </p:txBody>
      </p:sp>
      <p:sp>
        <p:nvSpPr>
          <p:cNvPr id="4" name="Content Placeholder 3"/>
          <p:cNvSpPr>
            <a:spLocks noGrp="1"/>
          </p:cNvSpPr>
          <p:nvPr>
            <p:ph sz="half" idx="4294967295"/>
          </p:nvPr>
        </p:nvSpPr>
        <p:spPr>
          <a:xfrm>
            <a:off x="237066" y="1618616"/>
            <a:ext cx="5861981" cy="5023731"/>
          </a:xfrm>
        </p:spPr>
        <p:txBody>
          <a:bodyPr>
            <a:normAutofit/>
          </a:bodyPr>
          <a:lstStyle/>
          <a:p>
            <a:pPr marL="0" lvl="0" indent="0">
              <a:buNone/>
            </a:pPr>
            <a:r>
              <a:rPr lang="en-IE" sz="2100" b="1" dirty="0" smtClean="0">
                <a:solidFill>
                  <a:schemeClr val="tx1"/>
                </a:solidFill>
              </a:rPr>
              <a:t>1.     Apologies </a:t>
            </a:r>
            <a:r>
              <a:rPr lang="en-IE" sz="2100" b="1" dirty="0">
                <a:solidFill>
                  <a:schemeClr val="tx1"/>
                </a:solidFill>
              </a:rPr>
              <a:t>(absentees) </a:t>
            </a:r>
            <a:endParaRPr lang="en-IE" sz="2100" b="1" dirty="0" smtClean="0">
              <a:solidFill>
                <a:schemeClr val="tx1"/>
              </a:solidFill>
            </a:endParaRPr>
          </a:p>
          <a:p>
            <a:pPr marL="0" lvl="0" indent="0">
              <a:buNone/>
            </a:pPr>
            <a:r>
              <a:rPr lang="en-IE" sz="2100" b="1" dirty="0" smtClean="0">
                <a:solidFill>
                  <a:schemeClr val="tx1"/>
                </a:solidFill>
              </a:rPr>
              <a:t>2.     Minutes </a:t>
            </a:r>
            <a:r>
              <a:rPr lang="en-IE" sz="2100" b="1" dirty="0">
                <a:solidFill>
                  <a:schemeClr val="tx1"/>
                </a:solidFill>
              </a:rPr>
              <a:t>of the Meeting of 20 June </a:t>
            </a:r>
            <a:r>
              <a:rPr lang="en-IE" sz="2100" b="1" dirty="0" smtClean="0">
                <a:solidFill>
                  <a:schemeClr val="tx1"/>
                </a:solidFill>
              </a:rPr>
              <a:t>2017</a:t>
            </a:r>
          </a:p>
          <a:p>
            <a:pPr marL="0" lvl="0" indent="0">
              <a:spcAft>
                <a:spcPts val="0"/>
              </a:spcAft>
              <a:buNone/>
            </a:pPr>
            <a:r>
              <a:rPr lang="en-IE" sz="2100" b="1" dirty="0" smtClean="0">
                <a:solidFill>
                  <a:schemeClr val="tx1"/>
                </a:solidFill>
              </a:rPr>
              <a:t>3.     Review </a:t>
            </a:r>
            <a:r>
              <a:rPr lang="en-IE" sz="2100" b="1" dirty="0">
                <a:solidFill>
                  <a:schemeClr val="tx1"/>
                </a:solidFill>
              </a:rPr>
              <a:t>of action points from </a:t>
            </a:r>
            <a:r>
              <a:rPr lang="en-IE" sz="2100" b="1" dirty="0" smtClean="0">
                <a:solidFill>
                  <a:schemeClr val="tx1"/>
                </a:solidFill>
              </a:rPr>
              <a:t>20 </a:t>
            </a:r>
            <a:r>
              <a:rPr lang="en-IE" sz="2100" b="1" dirty="0">
                <a:solidFill>
                  <a:schemeClr val="tx1"/>
                </a:solidFill>
              </a:rPr>
              <a:t>June 2017 </a:t>
            </a:r>
            <a:endParaRPr lang="en-IE" sz="2100" b="1" dirty="0" smtClean="0">
              <a:solidFill>
                <a:schemeClr val="tx1"/>
              </a:solidFill>
            </a:endParaRPr>
          </a:p>
          <a:p>
            <a:pPr marL="0" indent="0">
              <a:spcBef>
                <a:spcPts val="0"/>
              </a:spcBef>
              <a:spcAft>
                <a:spcPts val="0"/>
              </a:spcAft>
              <a:buNone/>
            </a:pPr>
            <a:r>
              <a:rPr lang="en-IE" sz="1600" dirty="0">
                <a:solidFill>
                  <a:schemeClr val="tx1"/>
                </a:solidFill>
              </a:rPr>
              <a:t>	</a:t>
            </a:r>
            <a:r>
              <a:rPr lang="en-IE" sz="1400" dirty="0" smtClean="0">
                <a:solidFill>
                  <a:schemeClr val="tx1"/>
                </a:solidFill>
              </a:rPr>
              <a:t>(</a:t>
            </a:r>
            <a:r>
              <a:rPr lang="en-IE" sz="1400" dirty="0">
                <a:solidFill>
                  <a:schemeClr val="tx1"/>
                </a:solidFill>
              </a:rPr>
              <a:t>relating to matters not otherwise appearing </a:t>
            </a:r>
            <a:r>
              <a:rPr lang="en-IE" sz="1400" dirty="0" smtClean="0">
                <a:solidFill>
                  <a:schemeClr val="tx1"/>
                </a:solidFill>
              </a:rPr>
              <a:t>on </a:t>
            </a:r>
            <a:r>
              <a:rPr lang="en-IE" sz="1400" dirty="0">
                <a:solidFill>
                  <a:schemeClr val="tx1"/>
                </a:solidFill>
              </a:rPr>
              <a:t>the Agenda</a:t>
            </a:r>
            <a:r>
              <a:rPr lang="en-IE" sz="1400" dirty="0" smtClean="0">
                <a:solidFill>
                  <a:schemeClr val="tx1"/>
                </a:solidFill>
              </a:rPr>
              <a:t>)</a:t>
            </a:r>
            <a:r>
              <a:rPr lang="en-IE" b="1" dirty="0" smtClean="0">
                <a:solidFill>
                  <a:schemeClr val="tx1"/>
                </a:solidFill>
              </a:rPr>
              <a:t> </a:t>
            </a:r>
          </a:p>
          <a:p>
            <a:pPr marL="0" indent="0">
              <a:spcBef>
                <a:spcPts val="0"/>
              </a:spcBef>
              <a:spcAft>
                <a:spcPts val="0"/>
              </a:spcAft>
              <a:buNone/>
            </a:pPr>
            <a:endParaRPr lang="en-IE" b="1" dirty="0" smtClean="0">
              <a:solidFill>
                <a:schemeClr val="tx1"/>
              </a:solidFill>
            </a:endParaRPr>
          </a:p>
          <a:p>
            <a:pPr marL="384048" lvl="2" indent="0">
              <a:buNone/>
            </a:pPr>
            <a:r>
              <a:rPr lang="en-IE" sz="1500" dirty="0" smtClean="0">
                <a:solidFill>
                  <a:schemeClr val="tx1"/>
                </a:solidFill>
              </a:rPr>
              <a:t>3.1 Fast Track Request: WHOIS Policy &amp; Acceptable Use Policy</a:t>
            </a:r>
          </a:p>
          <a:p>
            <a:pPr marL="384048" lvl="2" indent="0">
              <a:buNone/>
            </a:pPr>
            <a:r>
              <a:rPr lang="en-IE" sz="1500" dirty="0" smtClean="0">
                <a:solidFill>
                  <a:schemeClr val="tx1"/>
                </a:solidFill>
              </a:rPr>
              <a:t>3.2 Fast </a:t>
            </a:r>
            <a:r>
              <a:rPr lang="en-IE" sz="1500" dirty="0">
                <a:solidFill>
                  <a:schemeClr val="tx1"/>
                </a:solidFill>
              </a:rPr>
              <a:t>Track Request: Privacy Policy</a:t>
            </a:r>
          </a:p>
          <a:p>
            <a:pPr marL="384048" lvl="2" indent="0">
              <a:buNone/>
            </a:pPr>
            <a:r>
              <a:rPr lang="en-IE" sz="1500" dirty="0" smtClean="0">
                <a:solidFill>
                  <a:schemeClr val="tx1"/>
                </a:solidFill>
              </a:rPr>
              <a:t>3.3 Proposal </a:t>
            </a:r>
            <a:r>
              <a:rPr lang="en-IE" sz="1500" dirty="0">
                <a:solidFill>
                  <a:schemeClr val="tx1"/>
                </a:solidFill>
              </a:rPr>
              <a:t>to alter the operation of the DNS check validation </a:t>
            </a:r>
            <a:r>
              <a:rPr lang="en-IE" sz="1500" dirty="0" smtClean="0">
                <a:solidFill>
                  <a:schemeClr val="tx1"/>
                </a:solidFill>
              </a:rPr>
              <a:t>process</a:t>
            </a:r>
            <a:endParaRPr lang="en-IE" sz="1500" dirty="0">
              <a:solidFill>
                <a:schemeClr val="tx1"/>
              </a:solidFill>
            </a:endParaRPr>
          </a:p>
          <a:p>
            <a:pPr marL="0" lvl="0" indent="0">
              <a:buNone/>
            </a:pPr>
            <a:r>
              <a:rPr lang="en-IE" sz="2100" b="1" dirty="0">
                <a:solidFill>
                  <a:srgbClr val="FF0000"/>
                </a:solidFill>
              </a:rPr>
              <a:t>4. </a:t>
            </a:r>
            <a:r>
              <a:rPr lang="en-IE" sz="2100" b="1" dirty="0" smtClean="0">
                <a:solidFill>
                  <a:srgbClr val="FF0000"/>
                </a:solidFill>
              </a:rPr>
              <a:t>    Update </a:t>
            </a:r>
            <a:r>
              <a:rPr lang="en-IE" sz="2100" b="1" dirty="0">
                <a:solidFill>
                  <a:srgbClr val="FF0000"/>
                </a:solidFill>
              </a:rPr>
              <a:t>on the policy change proposal</a:t>
            </a:r>
          </a:p>
          <a:p>
            <a:pPr marL="0" lvl="0" indent="0">
              <a:buNone/>
            </a:pPr>
            <a:r>
              <a:rPr lang="en-IE" sz="1600" b="1" dirty="0" smtClean="0">
                <a:solidFill>
                  <a:srgbClr val="FF0000"/>
                </a:solidFill>
              </a:rPr>
              <a:t>To remove restrictions on .</a:t>
            </a:r>
            <a:r>
              <a:rPr lang="en-IE" sz="1600" b="1" dirty="0" err="1" smtClean="0">
                <a:solidFill>
                  <a:srgbClr val="FF0000"/>
                </a:solidFill>
              </a:rPr>
              <a:t>ie</a:t>
            </a:r>
            <a:r>
              <a:rPr lang="en-IE" sz="1600" b="1" dirty="0" smtClean="0">
                <a:solidFill>
                  <a:srgbClr val="FF0000"/>
                </a:solidFill>
              </a:rPr>
              <a:t> domains corresponding to TLDs</a:t>
            </a:r>
          </a:p>
          <a:p>
            <a:pPr marL="457200" indent="-457200">
              <a:buFont typeface="+mj-lt"/>
              <a:buAutoNum type="arabicPeriod"/>
            </a:pPr>
            <a:endParaRPr lang="en-IE" b="1" dirty="0">
              <a:solidFill>
                <a:schemeClr val="tx1"/>
              </a:solidFill>
            </a:endParaRPr>
          </a:p>
        </p:txBody>
      </p:sp>
      <p:sp>
        <p:nvSpPr>
          <p:cNvPr id="5" name="Content Placeholder 4"/>
          <p:cNvSpPr>
            <a:spLocks noGrp="1"/>
          </p:cNvSpPr>
          <p:nvPr>
            <p:ph sz="half" idx="4294967295"/>
          </p:nvPr>
        </p:nvSpPr>
        <p:spPr>
          <a:xfrm>
            <a:off x="6186311" y="1598247"/>
            <a:ext cx="5929489" cy="4752975"/>
          </a:xfrm>
        </p:spPr>
        <p:txBody>
          <a:bodyPr>
            <a:normAutofit/>
          </a:bodyPr>
          <a:lstStyle/>
          <a:p>
            <a:pPr marL="0" lvl="0" indent="0">
              <a:buNone/>
            </a:pPr>
            <a:r>
              <a:rPr lang="en-IE" b="1" dirty="0" smtClean="0">
                <a:solidFill>
                  <a:schemeClr val="tx1"/>
                </a:solidFill>
              </a:rPr>
              <a:t>5.     Update </a:t>
            </a:r>
            <a:r>
              <a:rPr lang="en-IE" b="1" dirty="0">
                <a:solidFill>
                  <a:schemeClr val="tx1"/>
                </a:solidFill>
              </a:rPr>
              <a:t>on the policy change </a:t>
            </a:r>
            <a:endParaRPr lang="en-IE" b="1" dirty="0" smtClean="0">
              <a:solidFill>
                <a:schemeClr val="tx1"/>
              </a:solidFill>
            </a:endParaRPr>
          </a:p>
          <a:p>
            <a:pPr marL="0" lvl="0" indent="0">
              <a:buNone/>
            </a:pPr>
            <a:r>
              <a:rPr lang="en-IE" sz="1600" dirty="0" smtClean="0"/>
              <a:t>	To </a:t>
            </a:r>
            <a:r>
              <a:rPr lang="en-IE" sz="1600" dirty="0"/>
              <a:t>remove </a:t>
            </a:r>
            <a:r>
              <a:rPr lang="en-IE" sz="1600" dirty="0" smtClean="0"/>
              <a:t>the ‘</a:t>
            </a:r>
            <a:r>
              <a:rPr lang="en-IE" sz="1600" dirty="0"/>
              <a:t>claim to the name’ </a:t>
            </a:r>
            <a:r>
              <a:rPr lang="en-IE" sz="1600" dirty="0" smtClean="0"/>
              <a:t>requirement from </a:t>
            </a:r>
            <a:r>
              <a:rPr lang="en-IE" sz="1600" dirty="0"/>
              <a:t>the </a:t>
            </a:r>
            <a:r>
              <a:rPr lang="en-IE" sz="1600" dirty="0" smtClean="0"/>
              <a:t>	Registration </a:t>
            </a:r>
            <a:r>
              <a:rPr lang="en-IE" sz="1600" dirty="0"/>
              <a:t>&amp; Naming Policy</a:t>
            </a:r>
          </a:p>
          <a:p>
            <a:pPr marL="0" indent="0">
              <a:buNone/>
            </a:pPr>
            <a:r>
              <a:rPr lang="en-IE" b="1" dirty="0" smtClean="0">
                <a:solidFill>
                  <a:schemeClr val="tx1"/>
                </a:solidFill>
              </a:rPr>
              <a:t>6.     New </a:t>
            </a:r>
            <a:r>
              <a:rPr lang="en-IE" b="1" dirty="0">
                <a:solidFill>
                  <a:schemeClr val="tx1"/>
                </a:solidFill>
              </a:rPr>
              <a:t>- policy change </a:t>
            </a:r>
            <a:r>
              <a:rPr lang="en-IE" b="1" dirty="0" smtClean="0">
                <a:solidFill>
                  <a:schemeClr val="tx1"/>
                </a:solidFill>
              </a:rPr>
              <a:t>request</a:t>
            </a:r>
          </a:p>
          <a:p>
            <a:pPr marL="0" indent="0">
              <a:buNone/>
            </a:pPr>
            <a:r>
              <a:rPr lang="en-IE" sz="1600" dirty="0" smtClean="0"/>
              <a:t>	To </a:t>
            </a:r>
            <a:r>
              <a:rPr lang="en-IE" sz="1600" dirty="0"/>
              <a:t>introduce </a:t>
            </a:r>
            <a:r>
              <a:rPr lang="en-IE" sz="1600" dirty="0" smtClean="0"/>
              <a:t>Alternative </a:t>
            </a:r>
            <a:r>
              <a:rPr lang="en-IE" sz="1600" dirty="0"/>
              <a:t>Dispute Resolution Process (ADRP</a:t>
            </a:r>
            <a:r>
              <a:rPr lang="en-IE" sz="1600" dirty="0" smtClean="0"/>
              <a:t>) </a:t>
            </a:r>
            <a:endParaRPr lang="en-IE" sz="1600" dirty="0"/>
          </a:p>
          <a:p>
            <a:pPr marL="0" indent="0">
              <a:buNone/>
            </a:pPr>
            <a:r>
              <a:rPr lang="en-IE" b="1" dirty="0" smtClean="0">
                <a:solidFill>
                  <a:schemeClr val="tx1"/>
                </a:solidFill>
              </a:rPr>
              <a:t>7.     Any </a:t>
            </a:r>
            <a:r>
              <a:rPr lang="en-IE" b="1" dirty="0">
                <a:solidFill>
                  <a:schemeClr val="tx1"/>
                </a:solidFill>
              </a:rPr>
              <a:t>Other Business</a:t>
            </a:r>
          </a:p>
          <a:p>
            <a:pPr marL="201168" lvl="1" indent="0">
              <a:buNone/>
            </a:pPr>
            <a:r>
              <a:rPr lang="en-IE" sz="1400" dirty="0" smtClean="0"/>
              <a:t>7.1 Industry </a:t>
            </a:r>
            <a:r>
              <a:rPr lang="en-IE" sz="1400" dirty="0"/>
              <a:t>related developments /relevant legislative changes to be </a:t>
            </a:r>
            <a:r>
              <a:rPr lang="en-IE" sz="1400" dirty="0" smtClean="0"/>
              <a:t>	outlined </a:t>
            </a:r>
            <a:r>
              <a:rPr lang="en-IE" sz="1400" dirty="0"/>
              <a:t>by PAC </a:t>
            </a:r>
            <a:r>
              <a:rPr lang="en-IE" sz="1400" dirty="0" smtClean="0"/>
              <a:t>members</a:t>
            </a:r>
          </a:p>
          <a:p>
            <a:pPr marL="201168" lvl="1" indent="0">
              <a:buNone/>
            </a:pPr>
            <a:r>
              <a:rPr lang="en-IE" sz="1400" dirty="0" smtClean="0"/>
              <a:t>7.2 Co-Funded </a:t>
            </a:r>
            <a:r>
              <a:rPr lang="en-IE" sz="1400" dirty="0"/>
              <a:t>Marketing Programme Operational Updates</a:t>
            </a:r>
          </a:p>
          <a:p>
            <a:pPr marL="0" lvl="0" indent="0">
              <a:buNone/>
            </a:pPr>
            <a:r>
              <a:rPr lang="en-IE" b="1" dirty="0" smtClean="0">
                <a:solidFill>
                  <a:schemeClr val="tx1"/>
                </a:solidFill>
              </a:rPr>
              <a:t>8.     Next </a:t>
            </a:r>
            <a:r>
              <a:rPr lang="en-IE" b="1" dirty="0">
                <a:solidFill>
                  <a:schemeClr val="tx1"/>
                </a:solidFill>
              </a:rPr>
              <a:t>meeting(s)</a:t>
            </a:r>
          </a:p>
          <a:p>
            <a:endParaRPr lang="en-IE" dirty="0"/>
          </a:p>
        </p:txBody>
      </p:sp>
    </p:spTree>
    <p:extLst>
      <p:ext uri="{BB962C8B-B14F-4D97-AF65-F5344CB8AC3E}">
        <p14:creationId xmlns:p14="http://schemas.microsoft.com/office/powerpoint/2010/main" val="3922707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7F1E4F-1CFF-5643-939E-217C01CDF565}" type="slidenum">
              <a:rPr lang="en-US" smtClean="0"/>
              <a:pPr/>
              <a:t>9</a:t>
            </a:fld>
            <a:endParaRPr lang="en-US" dirty="0"/>
          </a:p>
        </p:txBody>
      </p:sp>
      <p:sp>
        <p:nvSpPr>
          <p:cNvPr id="3" name="Content Placeholder 2"/>
          <p:cNvSpPr>
            <a:spLocks noGrp="1"/>
          </p:cNvSpPr>
          <p:nvPr>
            <p:ph idx="4294967295"/>
          </p:nvPr>
        </p:nvSpPr>
        <p:spPr>
          <a:xfrm>
            <a:off x="297454" y="1103210"/>
            <a:ext cx="11636637" cy="616734"/>
          </a:xfrm>
        </p:spPr>
        <p:txBody>
          <a:bodyPr>
            <a:normAutofit/>
          </a:bodyPr>
          <a:lstStyle/>
          <a:p>
            <a:pPr lvl="0"/>
            <a:r>
              <a:rPr lang="en-IE" sz="2500" b="1" u="sng" dirty="0" smtClean="0">
                <a:solidFill>
                  <a:schemeClr val="tx2"/>
                </a:solidFill>
              </a:rPr>
              <a:t>Policy </a:t>
            </a:r>
            <a:r>
              <a:rPr lang="en-IE" sz="2500" b="1" u="sng" dirty="0">
                <a:solidFill>
                  <a:schemeClr val="tx2"/>
                </a:solidFill>
              </a:rPr>
              <a:t>change </a:t>
            </a:r>
            <a:r>
              <a:rPr lang="en-IE" sz="2500" b="1" u="sng" dirty="0" smtClean="0">
                <a:solidFill>
                  <a:schemeClr val="tx2"/>
                </a:solidFill>
              </a:rPr>
              <a:t>– to remove restrictions on .ie domains corresponding to TLDs</a:t>
            </a:r>
            <a:endParaRPr lang="en-IE" sz="2500" b="1" u="sng" dirty="0">
              <a:solidFill>
                <a:schemeClr val="tx2"/>
              </a:solidFill>
            </a:endParaRPr>
          </a:p>
          <a:p>
            <a:endParaRPr lang="en-IE" sz="500" b="1" dirty="0" smtClean="0"/>
          </a:p>
          <a:p>
            <a:endParaRPr lang="en-IE" b="1" dirty="0" smtClean="0"/>
          </a:p>
        </p:txBody>
      </p:sp>
      <p:sp>
        <p:nvSpPr>
          <p:cNvPr id="6" name="Title 1"/>
          <p:cNvSpPr txBox="1">
            <a:spLocks/>
          </p:cNvSpPr>
          <p:nvPr/>
        </p:nvSpPr>
        <p:spPr>
          <a:xfrm>
            <a:off x="0" y="0"/>
            <a:ext cx="12192000"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IE" b="1" dirty="0" smtClean="0">
                <a:solidFill>
                  <a:schemeClr val="tx1"/>
                </a:solidFill>
              </a:rPr>
              <a:t>4. Policy change – TLD names</a:t>
            </a:r>
            <a:br>
              <a:rPr lang="en-IE" b="1" dirty="0" smtClean="0">
                <a:solidFill>
                  <a:schemeClr val="tx1"/>
                </a:solidFill>
              </a:rPr>
            </a:br>
            <a:endParaRPr lang="en-IE" sz="2000" b="1" dirty="0">
              <a:solidFill>
                <a:schemeClr val="tx1"/>
              </a:solidFill>
            </a:endParaRPr>
          </a:p>
        </p:txBody>
      </p:sp>
      <p:pic>
        <p:nvPicPr>
          <p:cNvPr id="7" name="Picture 6"/>
          <p:cNvPicPr>
            <a:picLocks noChangeAspect="1"/>
          </p:cNvPicPr>
          <p:nvPr/>
        </p:nvPicPr>
        <p:blipFill>
          <a:blip r:embed="rId2"/>
          <a:stretch>
            <a:fillRect/>
          </a:stretch>
        </p:blipFill>
        <p:spPr>
          <a:xfrm>
            <a:off x="856343" y="1728654"/>
            <a:ext cx="8367486" cy="4550430"/>
          </a:xfrm>
          <a:prstGeom prst="rect">
            <a:avLst/>
          </a:prstGeom>
        </p:spPr>
      </p:pic>
    </p:spTree>
    <p:extLst>
      <p:ext uri="{BB962C8B-B14F-4D97-AF65-F5344CB8AC3E}">
        <p14:creationId xmlns:p14="http://schemas.microsoft.com/office/powerpoint/2010/main" val="680783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455F51"/>
      </a:dk2>
      <a:lt2>
        <a:srgbClr val="E2DFCC"/>
      </a:lt2>
      <a:accent1>
        <a:srgbClr val="30937B"/>
      </a:accent1>
      <a:accent2>
        <a:srgbClr val="297D53"/>
      </a:accent2>
      <a:accent3>
        <a:srgbClr val="37A76F"/>
      </a:accent3>
      <a:accent4>
        <a:srgbClr val="44C1A3"/>
      </a:accent4>
      <a:accent5>
        <a:srgbClr val="4EB3CF"/>
      </a:accent5>
      <a:accent6>
        <a:srgbClr val="51C3F9"/>
      </a:accent6>
      <a:hlink>
        <a:srgbClr val="2D8DA8"/>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4611</TotalTime>
  <Words>1573</Words>
  <Application>Microsoft Office PowerPoint</Application>
  <PresentationFormat>Widescreen</PresentationFormat>
  <Paragraphs>323</Paragraphs>
  <Slides>24</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Arial</vt:lpstr>
      <vt:lpstr>Calibri</vt:lpstr>
      <vt:lpstr>Calibri Light</vt:lpstr>
      <vt:lpstr>Wingdings</vt:lpstr>
      <vt:lpstr>Retrospect</vt:lpstr>
      <vt:lpstr>Office Theme</vt:lpstr>
      <vt:lpstr>Policy Advisory Committee  29 August 2017 Meeting  </vt:lpstr>
      <vt:lpstr>Policy Advisory Committee - Agenda </vt:lpstr>
      <vt:lpstr>PowerPoint Presentation</vt:lpstr>
      <vt:lpstr>WHOIS Changes  Proposal to include Billing Contact information in the WHOIS display</vt:lpstr>
      <vt:lpstr>PowerPoint Presentation</vt:lpstr>
      <vt:lpstr>PowerPoint Presentation</vt:lpstr>
      <vt:lpstr>PowerPoint Presentation</vt:lpstr>
      <vt:lpstr>Policy Advisory Committee - Agenda </vt:lpstr>
      <vt:lpstr>PowerPoint Presentation</vt:lpstr>
      <vt:lpstr>Policy Advisory Committee - Agenda </vt:lpstr>
      <vt:lpstr>5. Policy change – claim to the name from the 20 June 2017 meeting</vt:lpstr>
      <vt:lpstr>5. Communications &amp; Awareness building Marketing &amp; promotion</vt:lpstr>
      <vt:lpstr>5. Connection to Ireland Guidelines for showing evidence</vt:lpstr>
      <vt:lpstr>5. Fast-Pass Registration Process Proposal For returning customers – post implementation</vt:lpstr>
      <vt:lpstr>5. Next Steps…</vt:lpstr>
      <vt:lpstr>Policy Advisory Committee - Agenda </vt:lpstr>
      <vt:lpstr>6. Alternative Dispute Resolution (ADR) Policy ’Appeals-lite process’</vt:lpstr>
      <vt:lpstr>PowerPoint Presentation</vt:lpstr>
      <vt:lpstr>PowerPoint Presentation</vt:lpstr>
      <vt:lpstr>Policy Advisory Committee - Agenda </vt:lpstr>
      <vt:lpstr>7. Any Other Business… </vt:lpstr>
      <vt:lpstr>Policy Advisory Committee - Agenda </vt:lpstr>
      <vt:lpstr>Next Meeting…</vt:lpstr>
      <vt:lpstr>Policy Advisory Committee  29 August 2017 Meeting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Advisory Committee 20 June 2017 Meeting</dc:title>
  <dc:creator>Sarah Keegan</dc:creator>
  <cp:lastModifiedBy>Sarah Keegan</cp:lastModifiedBy>
  <cp:revision>131</cp:revision>
  <cp:lastPrinted>2017-06-19T15:57:02Z</cp:lastPrinted>
  <dcterms:created xsi:type="dcterms:W3CDTF">2017-06-13T16:33:59Z</dcterms:created>
  <dcterms:modified xsi:type="dcterms:W3CDTF">2017-09-08T13:55:08Z</dcterms:modified>
</cp:coreProperties>
</file>